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20"/>
  </p:notesMasterIdLst>
  <p:sldIdLst>
    <p:sldId id="256" r:id="rId2"/>
    <p:sldId id="257" r:id="rId3"/>
    <p:sldId id="258" r:id="rId4"/>
    <p:sldId id="282" r:id="rId5"/>
    <p:sldId id="259" r:id="rId6"/>
    <p:sldId id="283" r:id="rId7"/>
    <p:sldId id="288" r:id="rId8"/>
    <p:sldId id="284" r:id="rId9"/>
    <p:sldId id="287" r:id="rId10"/>
    <p:sldId id="292" r:id="rId11"/>
    <p:sldId id="291" r:id="rId12"/>
    <p:sldId id="295" r:id="rId13"/>
    <p:sldId id="290" r:id="rId14"/>
    <p:sldId id="293" r:id="rId15"/>
    <p:sldId id="289" r:id="rId16"/>
    <p:sldId id="294" r:id="rId17"/>
    <p:sldId id="260" r:id="rId18"/>
    <p:sldId id="261" r:id="rId19"/>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E862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sv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53844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51698117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54624565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2858152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447403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25313944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42350103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7184128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2616536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41341889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1299940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39289914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9274477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655320" y="-5715"/>
            <a:ext cx="6017894" cy="8235316"/>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3514081" y="1656082"/>
            <a:ext cx="10289546" cy="3139439"/>
          </a:xfrm>
        </p:spPr>
        <p:txBody>
          <a:bodyPr anchor="b">
            <a:normAutofit/>
          </a:bodyPr>
          <a:lstStyle>
            <a:lvl1pPr algn="r">
              <a:defRPr sz="7200">
                <a:effectLst/>
              </a:defRPr>
            </a:lvl1pPr>
          </a:lstStyle>
          <a:p>
            <a:r>
              <a:rPr lang="en-US"/>
              <a:t>Click to edit Master title style</a:t>
            </a:r>
            <a:endParaRPr lang="en-US" dirty="0"/>
          </a:p>
        </p:txBody>
      </p:sp>
      <p:sp>
        <p:nvSpPr>
          <p:cNvPr id="3" name="Subtitle 2"/>
          <p:cNvSpPr>
            <a:spLocks noGrp="1"/>
          </p:cNvSpPr>
          <p:nvPr>
            <p:ph type="subTitle" idx="1"/>
          </p:nvPr>
        </p:nvSpPr>
        <p:spPr>
          <a:xfrm>
            <a:off x="5418453" y="4795520"/>
            <a:ext cx="8385174" cy="1666241"/>
          </a:xfrm>
        </p:spPr>
        <p:txBody>
          <a:bodyPr anchor="t">
            <a:normAutofit/>
          </a:bodyPr>
          <a:lstStyle>
            <a:lvl1pPr marL="0" indent="0" algn="r">
              <a:buNone/>
              <a:defRPr sz="2520">
                <a:solidFill>
                  <a:schemeClr val="tx1"/>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a:xfrm>
            <a:off x="6398894" y="7059931"/>
            <a:ext cx="5188853" cy="438150"/>
          </a:xfrm>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6848521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4" y="5679438"/>
            <a:ext cx="12022453" cy="680086"/>
          </a:xfrm>
        </p:spPr>
        <p:txBody>
          <a:bodyPr anchor="b">
            <a:normAutofit/>
          </a:bodyPr>
          <a:lstStyle>
            <a:lvl1pPr algn="ctr">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863214" y="1118535"/>
            <a:ext cx="9871133" cy="3797971"/>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81174" y="6359524"/>
            <a:ext cx="12022453" cy="592454"/>
          </a:xfrm>
        </p:spPr>
        <p:txBody>
          <a:bodyPr>
            <a:normAutofit/>
          </a:bodyPr>
          <a:lstStyle>
            <a:lvl1pPr marL="0" indent="0" algn="ctr">
              <a:buNone/>
              <a:defRPr sz="168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2480525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822960"/>
            <a:ext cx="12022453" cy="3657600"/>
          </a:xfrm>
        </p:spPr>
        <p:txBody>
          <a:bodyPr anchor="ctr">
            <a:normAutofit/>
          </a:bodyPr>
          <a:lstStyle>
            <a:lvl1pPr algn="ct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5" y="5212080"/>
            <a:ext cx="12022456"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5257468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924174" y="4114799"/>
            <a:ext cx="10239378" cy="457200"/>
          </a:xfrm>
        </p:spPr>
        <p:txBody>
          <a:bodyPr anchor="ctr">
            <a:normAutofit/>
          </a:bodyPr>
          <a:lstStyle>
            <a:lvl1pPr marL="0" indent="0">
              <a:buFontTx/>
              <a:buNone/>
              <a:defRPr sz="2160"/>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1781174" y="5212080"/>
            <a:ext cx="12022453" cy="1737360"/>
          </a:xfrm>
        </p:spPr>
        <p:txBody>
          <a:bodyPr anchor="ctr">
            <a:normAutofit/>
          </a:bodyPr>
          <a:lstStyle>
            <a:lvl1pPr marL="0" indent="0" algn="ct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04803660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781176" y="3970297"/>
            <a:ext cx="12022451" cy="1762560"/>
          </a:xfrm>
        </p:spPr>
        <p:txBody>
          <a:bodyPr anchor="b">
            <a:normAutofit/>
          </a:bodyPr>
          <a:lstStyle>
            <a:lvl1pPr algn="r">
              <a:defRPr sz="3840" b="0" cap="none"/>
            </a:lvl1pPr>
          </a:lstStyle>
          <a:p>
            <a:r>
              <a:rPr lang="en-US"/>
              <a:t>Click to edit Master title style</a:t>
            </a:r>
            <a:endParaRPr lang="en-US" dirty="0"/>
          </a:p>
        </p:txBody>
      </p:sp>
      <p:sp>
        <p:nvSpPr>
          <p:cNvPr id="3" name="Text Placeholder 2"/>
          <p:cNvSpPr>
            <a:spLocks noGrp="1"/>
          </p:cNvSpPr>
          <p:nvPr>
            <p:ph type="body" idx="1"/>
          </p:nvPr>
        </p:nvSpPr>
        <p:spPr>
          <a:xfrm>
            <a:off x="1781174" y="5732857"/>
            <a:ext cx="12022452"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0572351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918334" y="1035628"/>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9600" dirty="0">
                <a:solidFill>
                  <a:schemeClr val="tx1"/>
                </a:solidFill>
                <a:effectLst/>
              </a:rPr>
              <a:t>“</a:t>
            </a:r>
          </a:p>
        </p:txBody>
      </p:sp>
      <p:sp>
        <p:nvSpPr>
          <p:cNvPr id="15" name="TextBox 14"/>
          <p:cNvSpPr txBox="1"/>
          <p:nvPr/>
        </p:nvSpPr>
        <p:spPr>
          <a:xfrm>
            <a:off x="13072110" y="3383279"/>
            <a:ext cx="731520" cy="701731"/>
          </a:xfrm>
          <a:prstGeom prst="rect">
            <a:avLst/>
          </a:prstGeom>
        </p:spPr>
        <p:txBody>
          <a:bodyPr vert="horz" lIns="109728" tIns="54864" rIns="109728" bIns="54864"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9600" dirty="0">
                <a:solidFill>
                  <a:schemeClr val="tx1"/>
                </a:solidFill>
                <a:effectLst/>
              </a:rPr>
              <a:t>”</a:t>
            </a:r>
          </a:p>
        </p:txBody>
      </p:sp>
      <p:sp>
        <p:nvSpPr>
          <p:cNvPr id="2" name="Title 1"/>
          <p:cNvSpPr>
            <a:spLocks noGrp="1"/>
          </p:cNvSpPr>
          <p:nvPr>
            <p:ph type="title"/>
          </p:nvPr>
        </p:nvSpPr>
        <p:spPr>
          <a:xfrm>
            <a:off x="2649855" y="822961"/>
            <a:ext cx="10788014" cy="3291839"/>
          </a:xfrm>
        </p:spPr>
        <p:txBody>
          <a:bodyPr anchor="ctr">
            <a:normAutofit/>
          </a:bodyPr>
          <a:lstStyle>
            <a:lvl1pPr algn="ctr">
              <a:defRPr sz="384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781176" y="4663440"/>
            <a:ext cx="12022452" cy="1066800"/>
          </a:xfrm>
        </p:spPr>
        <p:txBody>
          <a:bodyPr vert="horz" lIns="91440" tIns="45720" rIns="91440" bIns="45720" rtlCol="0" anchor="b">
            <a:normAutofit/>
          </a:bodyPr>
          <a:lstStyle>
            <a:lvl1pPr algn="r">
              <a:buNone/>
              <a:defRPr lang="en-US" sz="288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730240"/>
            <a:ext cx="12022452" cy="1219200"/>
          </a:xfrm>
        </p:spPr>
        <p:txBody>
          <a:bodyPr anchor="t">
            <a:normAutofit/>
          </a:bodyPr>
          <a:lstStyle>
            <a:lvl1pPr marL="0" indent="0" algn="r">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36972402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781176" y="822961"/>
            <a:ext cx="12022454" cy="3272790"/>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781175" y="4206240"/>
            <a:ext cx="12022456" cy="1005840"/>
          </a:xfrm>
        </p:spPr>
        <p:txBody>
          <a:bodyPr vert="horz" lIns="91440" tIns="45720" rIns="91440" bIns="45720" rtlCol="0" anchor="b">
            <a:normAutofit/>
          </a:bodyPr>
          <a:lstStyle>
            <a:lvl1pPr>
              <a:buNone/>
              <a:defRPr lang="en-US" sz="336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781174" y="5212080"/>
            <a:ext cx="12022456" cy="1737360"/>
          </a:xfrm>
        </p:spPr>
        <p:txBody>
          <a:bodyPr anchor="t">
            <a:normAutofit/>
          </a:bodyPr>
          <a:lstStyle>
            <a:lvl1pPr marL="0" indent="0" algn="l">
              <a:buNone/>
              <a:defRPr sz="216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1724011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49195153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1679187" y="822960"/>
            <a:ext cx="2124443" cy="6126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781175" y="822960"/>
            <a:ext cx="9623690" cy="612648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564853080"/>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3063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3142228" y="7040558"/>
            <a:ext cx="661400" cy="438150"/>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8708530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86736" y="3200399"/>
            <a:ext cx="10716896" cy="2532458"/>
          </a:xfrm>
        </p:spPr>
        <p:txBody>
          <a:bodyPr anchor="b"/>
          <a:lstStyle>
            <a:lvl1pPr algn="r">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3086733" y="5732857"/>
            <a:ext cx="10716898" cy="1032480"/>
          </a:xfrm>
        </p:spPr>
        <p:txBody>
          <a:bodyPr anchor="t">
            <a:normAutofit/>
          </a:bodyPr>
          <a:lstStyle>
            <a:lvl1pPr marL="0" indent="0" algn="r">
              <a:buNone/>
              <a:defRPr sz="2400">
                <a:solidFill>
                  <a:schemeClr val="tx1"/>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142521634"/>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781174" y="822961"/>
            <a:ext cx="12022456" cy="210311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781175" y="3200400"/>
            <a:ext cx="5874066" cy="3749041"/>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929561" y="3200400"/>
            <a:ext cx="5874067" cy="3749040"/>
          </a:xfrm>
        </p:spPr>
        <p:txBody>
          <a:bodyPr>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89837026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126615" y="3190240"/>
            <a:ext cx="5528626"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781173"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256585" y="3200400"/>
            <a:ext cx="5547044" cy="691514"/>
          </a:xfrm>
        </p:spPr>
        <p:txBody>
          <a:bodyPr anchor="b">
            <a:noAutofit/>
          </a:bodyPr>
          <a:lstStyle>
            <a:lvl1pPr marL="0" indent="0">
              <a:buNone/>
              <a:defRPr sz="3360" b="0">
                <a:solidFill>
                  <a:schemeClr val="accent1">
                    <a:lumMod val="75000"/>
                  </a:schemeClr>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929561" y="4002405"/>
            <a:ext cx="5874067" cy="2947034"/>
          </a:xfrm>
        </p:spPr>
        <p:txBody>
          <a:bodyPr anchor="t">
            <a:normAutofit/>
          </a:bodyPr>
          <a:lstStyle>
            <a:lvl1pPr>
              <a:defRPr sz="2160"/>
            </a:lvl1pPr>
            <a:lvl2pPr>
              <a:defRPr sz="1920"/>
            </a:lvl2pPr>
            <a:lvl3pPr>
              <a:defRPr sz="1680"/>
            </a:lvl3pPr>
            <a:lvl4pPr>
              <a:defRPr sz="1440"/>
            </a:lvl4pPr>
            <a:lvl5pPr>
              <a:defRPr sz="1440"/>
            </a:lvl5pPr>
            <a:lvl6pPr>
              <a:defRPr sz="1440"/>
            </a:lvl6pPr>
            <a:lvl7pPr>
              <a:defRPr sz="1440"/>
            </a:lvl7pPr>
            <a:lvl8pPr>
              <a:defRPr sz="1440"/>
            </a:lvl8pPr>
            <a:lvl9pPr>
              <a:defRPr sz="144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1037128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6633012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443412649"/>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81175" y="1920240"/>
            <a:ext cx="4258945" cy="1645920"/>
          </a:xfrm>
        </p:spPr>
        <p:txBody>
          <a:bodyPr anchor="b">
            <a:normAutofit/>
          </a:bodyPr>
          <a:lstStyle>
            <a:lvl1pPr algn="ctr">
              <a:defRPr sz="2880" b="0"/>
            </a:lvl1pPr>
          </a:lstStyle>
          <a:p>
            <a:r>
              <a:rPr lang="en-US"/>
              <a:t>Click to edit Master title style</a:t>
            </a:r>
            <a:endParaRPr lang="en-US" dirty="0"/>
          </a:p>
        </p:txBody>
      </p:sp>
      <p:sp>
        <p:nvSpPr>
          <p:cNvPr id="3" name="Content Placeholder 2"/>
          <p:cNvSpPr>
            <a:spLocks noGrp="1"/>
          </p:cNvSpPr>
          <p:nvPr>
            <p:ph idx="1"/>
          </p:nvPr>
        </p:nvSpPr>
        <p:spPr>
          <a:xfrm>
            <a:off x="6314440" y="822960"/>
            <a:ext cx="7489188" cy="6126481"/>
          </a:xfrm>
        </p:spPr>
        <p:txBody>
          <a:bodyPr anchor="ctr">
            <a:normAutofit/>
          </a:bodyPr>
          <a:lstStyle>
            <a:lvl1pPr>
              <a:defRPr sz="2400"/>
            </a:lvl1pPr>
            <a:lvl2pPr>
              <a:defRPr sz="2160"/>
            </a:lvl2pPr>
            <a:lvl3pPr>
              <a:defRPr sz="1920"/>
            </a:lvl3pPr>
            <a:lvl4pPr>
              <a:defRPr sz="1680"/>
            </a:lvl4pPr>
            <a:lvl5pPr>
              <a:defRPr sz="1680"/>
            </a:lvl5pPr>
            <a:lvl6pPr>
              <a:defRPr sz="1680"/>
            </a:lvl6pPr>
            <a:lvl7pPr>
              <a:defRPr sz="1680"/>
            </a:lvl7pPr>
            <a:lvl8pPr>
              <a:defRPr sz="1680"/>
            </a:lvl8pPr>
            <a:lvl9pPr>
              <a:defRPr sz="168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781175" y="3566160"/>
            <a:ext cx="4258945" cy="2194560"/>
          </a:xfrm>
        </p:spPr>
        <p:txBody>
          <a:bodyPr>
            <a:normAutofit/>
          </a:bodyPr>
          <a:lstStyle>
            <a:lvl1pPr marL="0" indent="0" algn="ctr">
              <a:buNone/>
              <a:defRPr sz="192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82871228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79269" y="2103119"/>
            <a:ext cx="6511390" cy="1645920"/>
          </a:xfrm>
        </p:spPr>
        <p:txBody>
          <a:bodyPr anchor="b">
            <a:normAutofit/>
          </a:bodyPr>
          <a:lstStyle>
            <a:lvl1pPr algn="ctr">
              <a:defRPr sz="336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9113618" y="1097280"/>
            <a:ext cx="3937169" cy="54864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1779269" y="3749039"/>
            <a:ext cx="6511390" cy="2194560"/>
          </a:xfrm>
        </p:spPr>
        <p:txBody>
          <a:bodyPr>
            <a:normAutofit/>
          </a:bodyPr>
          <a:lstStyle>
            <a:lvl1pPr marL="0" indent="0" algn="ctr">
              <a:buNone/>
              <a:defRPr sz="216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6/22/2024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767881634"/>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p:cNvGrpSpPr/>
          <p:nvPr/>
        </p:nvGrpSpPr>
        <p:grpSpPr>
          <a:xfrm>
            <a:off x="180975" y="1"/>
            <a:ext cx="2924176" cy="82296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781174" y="822961"/>
            <a:ext cx="12022456" cy="210311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781172" y="3200400"/>
            <a:ext cx="12022456" cy="374904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679187" y="7059931"/>
            <a:ext cx="13716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B61BEF0D-F0BB-DE4B-95CE-6DB70DBA9567}" type="datetimeFigureOut">
              <a:rPr lang="en-US" dirty="0"/>
              <a:pPr/>
              <a:t>6/22/2024</a:t>
            </a:fld>
            <a:endParaRPr lang="en-US" dirty="0"/>
          </a:p>
        </p:txBody>
      </p:sp>
      <p:sp>
        <p:nvSpPr>
          <p:cNvPr id="5" name="Footer Placeholder 4"/>
          <p:cNvSpPr>
            <a:spLocks noGrp="1"/>
          </p:cNvSpPr>
          <p:nvPr>
            <p:ph type="ftr" sz="quarter" idx="3"/>
          </p:nvPr>
        </p:nvSpPr>
        <p:spPr>
          <a:xfrm>
            <a:off x="3086736" y="7059931"/>
            <a:ext cx="8501012" cy="438150"/>
          </a:xfrm>
          <a:prstGeom prst="rect">
            <a:avLst/>
          </a:prstGeom>
        </p:spPr>
        <p:txBody>
          <a:bodyPr vert="horz" lIns="91440" tIns="45720" rIns="91440" bIns="45720" rtlCol="0" anchor="ctr"/>
          <a:lstStyle>
            <a:lvl1pPr algn="l">
              <a:defRPr sz="12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3142228" y="7059931"/>
            <a:ext cx="661400" cy="438150"/>
          </a:xfrm>
          <a:prstGeom prst="rect">
            <a:avLst/>
          </a:prstGeom>
        </p:spPr>
        <p:txBody>
          <a:bodyPr vert="horz" lIns="91440" tIns="45720" rIns="91440" bIns="45720" rtlCol="0" anchor="ctr"/>
          <a:lstStyle>
            <a:lvl1pPr algn="r">
              <a:defRPr sz="1200" b="0" i="0">
                <a:solidFill>
                  <a:schemeClr val="tx1"/>
                </a:solidFill>
                <a:effectLst/>
                <a:latin typeface="+mn-lt"/>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705086682"/>
      </p:ext>
    </p:extLst>
  </p:cSld>
  <p:clrMap bg1="dk1" tx1="lt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Lst>
  <p:hf sldNum="0" hdr="0" ftr="0" dt="0"/>
  <p:txStyles>
    <p:titleStyle>
      <a:lvl1pPr algn="ctr" defTabSz="548640" rtl="0" eaLnBrk="1" latinLnBrk="0" hangingPunct="1">
        <a:spcBef>
          <a:spcPct val="0"/>
        </a:spcBef>
        <a:buNone/>
        <a:defRPr sz="48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548640" rtl="0" eaLnBrk="1" latinLnBrk="0" hangingPunct="1">
        <a:spcBef>
          <a:spcPct val="20000"/>
        </a:spcBef>
        <a:spcAft>
          <a:spcPts val="720"/>
        </a:spcAft>
        <a:buClr>
          <a:schemeClr val="accent1">
            <a:lumMod val="75000"/>
          </a:schemeClr>
        </a:buClr>
        <a:buSzPct val="145000"/>
        <a:buFont typeface="Arial"/>
        <a:buChar char="•"/>
        <a:defRPr sz="2880" kern="1200" cap="none">
          <a:solidFill>
            <a:schemeClr val="tx1"/>
          </a:solidFill>
          <a:effectLst/>
          <a:latin typeface="+mn-lt"/>
          <a:ea typeface="+mn-ea"/>
          <a:cs typeface="+mn-cs"/>
        </a:defRPr>
      </a:lvl1pPr>
      <a:lvl2pPr marL="891540" indent="-342900" algn="l" defTabSz="548640" rtl="0" eaLnBrk="1" latinLnBrk="0" hangingPunct="1">
        <a:spcBef>
          <a:spcPct val="20000"/>
        </a:spcBef>
        <a:spcAft>
          <a:spcPts val="720"/>
        </a:spcAft>
        <a:buClr>
          <a:schemeClr val="accent1">
            <a:lumMod val="75000"/>
          </a:schemeClr>
        </a:buClr>
        <a:buSzPct val="145000"/>
        <a:buFont typeface="Arial"/>
        <a:buChar char="•"/>
        <a:defRPr sz="2400" kern="1200" cap="none">
          <a:solidFill>
            <a:schemeClr val="tx1"/>
          </a:solidFill>
          <a:effectLst/>
          <a:latin typeface="+mn-lt"/>
          <a:ea typeface="+mn-ea"/>
          <a:cs typeface="+mn-cs"/>
        </a:defRPr>
      </a:lvl2pPr>
      <a:lvl3pPr marL="1440180" indent="-342900" algn="l" defTabSz="548640" rtl="0" eaLnBrk="1" latinLnBrk="0" hangingPunct="1">
        <a:spcBef>
          <a:spcPct val="20000"/>
        </a:spcBef>
        <a:spcAft>
          <a:spcPts val="720"/>
        </a:spcAft>
        <a:buClr>
          <a:schemeClr val="accent1">
            <a:lumMod val="75000"/>
          </a:schemeClr>
        </a:buClr>
        <a:buSzPct val="145000"/>
        <a:buFont typeface="Arial"/>
        <a:buChar char="•"/>
        <a:defRPr sz="2160" kern="1200" cap="none">
          <a:solidFill>
            <a:schemeClr val="tx1"/>
          </a:solidFill>
          <a:effectLst/>
          <a:latin typeface="+mn-lt"/>
          <a:ea typeface="+mn-ea"/>
          <a:cs typeface="+mn-cs"/>
        </a:defRPr>
      </a:lvl3pPr>
      <a:lvl4pPr marL="1851660" indent="-205740" algn="l" defTabSz="548640" rtl="0" eaLnBrk="1" latinLnBrk="0" hangingPunct="1">
        <a:spcBef>
          <a:spcPct val="20000"/>
        </a:spcBef>
        <a:spcAft>
          <a:spcPts val="720"/>
        </a:spcAft>
        <a:buClr>
          <a:schemeClr val="accent1">
            <a:lumMod val="75000"/>
          </a:schemeClr>
        </a:buClr>
        <a:buSzPct val="145000"/>
        <a:buFont typeface="Arial"/>
        <a:buChar char="•"/>
        <a:defRPr sz="1920" kern="1200" cap="none">
          <a:solidFill>
            <a:schemeClr val="tx1"/>
          </a:solidFill>
          <a:effectLst/>
          <a:latin typeface="+mn-lt"/>
          <a:ea typeface="+mn-ea"/>
          <a:cs typeface="+mn-cs"/>
        </a:defRPr>
      </a:lvl4pPr>
      <a:lvl5pPr marL="2400300" indent="-20574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5pPr>
      <a:lvl6pPr marL="301752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6pPr>
      <a:lvl7pPr marL="356616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7pPr>
      <a:lvl8pPr marL="411480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8pPr>
      <a:lvl9pPr marL="4663440" indent="-274320" algn="l" defTabSz="548640" rtl="0" eaLnBrk="1" latinLnBrk="0" hangingPunct="1">
        <a:spcBef>
          <a:spcPct val="20000"/>
        </a:spcBef>
        <a:spcAft>
          <a:spcPts val="720"/>
        </a:spcAft>
        <a:buClr>
          <a:schemeClr val="accent1">
            <a:lumMod val="75000"/>
          </a:schemeClr>
        </a:buClr>
        <a:buSzPct val="145000"/>
        <a:buFont typeface="Arial"/>
        <a:buChar char="•"/>
        <a:defRPr sz="1680" kern="1200" cap="none">
          <a:solidFill>
            <a:schemeClr val="tx1"/>
          </a:solidFill>
          <a:effectLst/>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8.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8.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8.xml"/><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8.xml"/><Relationship Id="rId4" Type="http://schemas.openxmlformats.org/officeDocument/2006/relationships/image" Target="../media/image16.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18.xml"/><Relationship Id="rId5" Type="http://schemas.openxmlformats.org/officeDocument/2006/relationships/image" Target="../media/image18.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8.xml"/><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8.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8.xml"/><Relationship Id="rId5" Type="http://schemas.openxmlformats.org/officeDocument/2006/relationships/image" Target="../media/image9.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8.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8.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8.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44604" y="0"/>
            <a:ext cx="14630400" cy="8229600"/>
          </a:xfrm>
          <a:prstGeom prst="rect">
            <a:avLst/>
          </a:prstGeom>
          <a:solidFill>
            <a:srgbClr val="1B1C1D">
              <a:alpha val="80000"/>
            </a:srgbClr>
          </a:solidFill>
          <a:ln/>
        </p:spPr>
        <p:txBody>
          <a:bodyPr/>
          <a:lstStyle/>
          <a:p>
            <a:endParaRPr lang="en-IN" dirty="0"/>
          </a:p>
        </p:txBody>
      </p:sp>
      <p:sp>
        <p:nvSpPr>
          <p:cNvPr id="6" name="Text 2"/>
          <p:cNvSpPr/>
          <p:nvPr/>
        </p:nvSpPr>
        <p:spPr>
          <a:xfrm>
            <a:off x="2361378" y="1331853"/>
            <a:ext cx="10554414" cy="1916430"/>
          </a:xfrm>
          <a:prstGeom prst="rect">
            <a:avLst/>
          </a:prstGeom>
          <a:noFill/>
          <a:ln/>
        </p:spPr>
        <p:txBody>
          <a:bodyPr wrap="square" rtlCol="0" anchor="t"/>
          <a:lstStyle/>
          <a:p>
            <a:pPr marL="0" indent="0" algn="ctr">
              <a:lnSpc>
                <a:spcPts val="7545"/>
              </a:lnSpc>
              <a:buNone/>
            </a:pPr>
            <a:r>
              <a:rPr lang="en-US" sz="6036" b="1" i="1" dirty="0">
                <a:solidFill>
                  <a:srgbClr val="AE8625"/>
                </a:solidFill>
                <a:latin typeface="Prata" pitchFamily="34" charset="0"/>
                <a:ea typeface="Prata" pitchFamily="34" charset="-122"/>
                <a:cs typeface="Prata" pitchFamily="34" charset="-120"/>
              </a:rPr>
              <a:t>National Rural Employment Guarantee Act Analysis Using Power Bi</a:t>
            </a:r>
            <a:endParaRPr lang="en-US" sz="6036" dirty="0"/>
          </a:p>
        </p:txBody>
      </p:sp>
      <p:sp>
        <p:nvSpPr>
          <p:cNvPr id="7" name="Text 3"/>
          <p:cNvSpPr/>
          <p:nvPr/>
        </p:nvSpPr>
        <p:spPr>
          <a:xfrm>
            <a:off x="2247186" y="5310005"/>
            <a:ext cx="10554414" cy="333256"/>
          </a:xfrm>
          <a:prstGeom prst="rect">
            <a:avLst/>
          </a:prstGeom>
          <a:noFill/>
          <a:ln/>
        </p:spPr>
        <p:txBody>
          <a:bodyPr wrap="none" rtlCol="0" anchor="t"/>
          <a:lstStyle/>
          <a:p>
            <a:pPr marL="0" indent="0" algn="r">
              <a:lnSpc>
                <a:spcPts val="2624"/>
              </a:lnSpc>
              <a:buNone/>
            </a:pPr>
            <a:r>
              <a:rPr lang="en-US" sz="1750" b="1" u="sng" dirty="0">
                <a:solidFill>
                  <a:srgbClr val="F2F2F2"/>
                </a:solidFill>
                <a:latin typeface="Raleway" pitchFamily="34" charset="0"/>
                <a:ea typeface="Raleway" pitchFamily="34" charset="-122"/>
                <a:cs typeface="Raleway" pitchFamily="34" charset="-120"/>
              </a:rPr>
              <a:t>Presented By : Ms. Manya Bajaj</a:t>
            </a:r>
            <a:endParaRPr lang="en-US" sz="1750" dirty="0"/>
          </a:p>
        </p:txBody>
      </p:sp>
      <p:sp>
        <p:nvSpPr>
          <p:cNvPr id="8" name="Text 4"/>
          <p:cNvSpPr/>
          <p:nvPr/>
        </p:nvSpPr>
        <p:spPr>
          <a:xfrm>
            <a:off x="2037993" y="5364599"/>
            <a:ext cx="10554414" cy="333256"/>
          </a:xfrm>
          <a:prstGeom prst="rect">
            <a:avLst/>
          </a:prstGeom>
          <a:noFill/>
          <a:ln/>
        </p:spPr>
        <p:txBody>
          <a:bodyPr wrap="none" rtlCol="0" anchor="t"/>
          <a:lstStyle/>
          <a:p>
            <a:pPr marL="0" indent="0">
              <a:lnSpc>
                <a:spcPts val="2624"/>
              </a:lnSpc>
              <a:buNone/>
            </a:pPr>
            <a:endParaRPr lang="en-US" sz="1750" dirty="0"/>
          </a:p>
        </p:txBody>
      </p:sp>
      <p:pic>
        <p:nvPicPr>
          <p:cNvPr id="15" name="Graphic 14" descr="Woman with long wavy hair">
            <a:extLst>
              <a:ext uri="{FF2B5EF4-FFF2-40B4-BE49-F238E27FC236}">
                <a16:creationId xmlns:a16="http://schemas.microsoft.com/office/drawing/2014/main" id="{B1F35F80-EF73-75B9-A2A0-9A74FF8C00D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2163070" y="5697855"/>
            <a:ext cx="2111762" cy="2586339"/>
          </a:xfrm>
          <a:prstGeom prst="rect">
            <a:avLst/>
          </a:prstGeom>
          <a:effectLst>
            <a:glow rad="228600">
              <a:schemeClr val="accent4">
                <a:satMod val="175000"/>
                <a:alpha val="40000"/>
              </a:schemeClr>
            </a:glow>
          </a:effectLst>
        </p:spPr>
      </p:pic>
      <p:pic>
        <p:nvPicPr>
          <p:cNvPr id="10" name="Picture 9">
            <a:extLst>
              <a:ext uri="{FF2B5EF4-FFF2-40B4-BE49-F238E27FC236}">
                <a16:creationId xmlns:a16="http://schemas.microsoft.com/office/drawing/2014/main" id="{A5A433DE-6A9F-9D38-6DB7-CC610C63F703}"/>
              </a:ext>
            </a:extLst>
          </p:cNvPr>
          <p:cNvPicPr>
            <a:picLocks noChangeAspect="1"/>
          </p:cNvPicPr>
          <p:nvPr/>
        </p:nvPicPr>
        <p:blipFill>
          <a:blip r:embed="rId7">
            <a:alphaModFix amt="5000"/>
          </a:blip>
          <a:stretch>
            <a:fillRect/>
          </a:stretch>
        </p:blipFill>
        <p:spPr>
          <a:xfrm>
            <a:off x="-66907" y="0"/>
            <a:ext cx="14875725" cy="821556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151"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C9414085-F105-085B-0154-F6686BE7A10D}"/>
              </a:ext>
            </a:extLst>
          </p:cNvPr>
          <p:cNvPicPr>
            <a:picLocks noChangeAspect="1"/>
          </p:cNvPicPr>
          <p:nvPr/>
        </p:nvPicPr>
        <p:blipFill>
          <a:blip r:embed="rId4"/>
          <a:stretch>
            <a:fillRect/>
          </a:stretch>
        </p:blipFill>
        <p:spPr>
          <a:xfrm>
            <a:off x="1127849" y="732953"/>
            <a:ext cx="12374702" cy="67636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8627622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48839" y="0"/>
            <a:ext cx="14630400" cy="8229600"/>
          </a:xfrm>
          <a:prstGeom prst="rect">
            <a:avLst/>
          </a:prstGeom>
          <a:solidFill>
            <a:srgbClr val="1B1C1D"/>
          </a:solidFill>
          <a:ln/>
        </p:spPr>
      </p:sp>
      <p:sp>
        <p:nvSpPr>
          <p:cNvPr id="6" name="Text 2"/>
          <p:cNvSpPr/>
          <p:nvPr/>
        </p:nvSpPr>
        <p:spPr>
          <a:xfrm>
            <a:off x="2037993" y="3045619"/>
            <a:ext cx="10451373" cy="1481776"/>
          </a:xfrm>
          <a:prstGeom prst="rect">
            <a:avLst/>
          </a:prstGeom>
          <a:noFill/>
          <a:ln/>
        </p:spPr>
        <p:txBody>
          <a:bodyPr wrap="none" rtlCol="0" anchor="t"/>
          <a:lstStyle/>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What is the utilization of the </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Allocated budget, and how does it correlate with</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employment generation?</a:t>
            </a: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C958FE4F-8779-26F1-0CEA-0B8595C53980}"/>
              </a:ext>
            </a:extLst>
          </p:cNvPr>
          <p:cNvPicPr>
            <a:picLocks noChangeAspect="1"/>
          </p:cNvPicPr>
          <p:nvPr/>
        </p:nvPicPr>
        <p:blipFill>
          <a:blip r:embed="rId4">
            <a:alphaModFix amt="20000"/>
          </a:blip>
          <a:stretch>
            <a:fillRect/>
          </a:stretch>
        </p:blipFill>
        <p:spPr>
          <a:xfrm>
            <a:off x="0" y="0"/>
            <a:ext cx="14679239" cy="8932127"/>
          </a:xfrm>
          <a:prstGeom prst="rect">
            <a:avLst/>
          </a:prstGeom>
        </p:spPr>
      </p:pic>
    </p:spTree>
    <p:extLst>
      <p:ext uri="{BB962C8B-B14F-4D97-AF65-F5344CB8AC3E}">
        <p14:creationId xmlns:p14="http://schemas.microsoft.com/office/powerpoint/2010/main" val="20773950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06C33F5D-088C-BB03-BBA9-B0064F64ACD1}"/>
              </a:ext>
            </a:extLst>
          </p:cNvPr>
          <p:cNvPicPr>
            <a:picLocks noChangeAspect="1"/>
          </p:cNvPicPr>
          <p:nvPr/>
        </p:nvPicPr>
        <p:blipFill>
          <a:blip r:embed="rId4"/>
          <a:stretch>
            <a:fillRect/>
          </a:stretch>
        </p:blipFill>
        <p:spPr>
          <a:xfrm>
            <a:off x="1180244" y="642453"/>
            <a:ext cx="12269912" cy="69446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2745371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453"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What are the key factors contributing </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to the completion of NREGA works, and are there</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any roadblocks to its success?</a:t>
            </a: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8016D06A-6516-464C-0390-837EE670D6EB}"/>
              </a:ext>
            </a:extLst>
          </p:cNvPr>
          <p:cNvPicPr>
            <a:picLocks noChangeAspect="1"/>
          </p:cNvPicPr>
          <p:nvPr/>
        </p:nvPicPr>
        <p:blipFill>
          <a:blip r:embed="rId4">
            <a:alphaModFix amt="20000"/>
          </a:blip>
          <a:stretch>
            <a:fillRect/>
          </a:stretch>
        </p:blipFill>
        <p:spPr>
          <a:xfrm>
            <a:off x="-33453" y="0"/>
            <a:ext cx="14663853" cy="8742555"/>
          </a:xfrm>
          <a:prstGeom prst="rect">
            <a:avLst/>
          </a:prstGeom>
        </p:spPr>
      </p:pic>
    </p:spTree>
    <p:extLst>
      <p:ext uri="{BB962C8B-B14F-4D97-AF65-F5344CB8AC3E}">
        <p14:creationId xmlns:p14="http://schemas.microsoft.com/office/powerpoint/2010/main" val="1019620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1151"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C7FD3B7E-2D68-21FD-9E8A-0B79401B1433}"/>
              </a:ext>
            </a:extLst>
          </p:cNvPr>
          <p:cNvPicPr>
            <a:picLocks noChangeAspect="1"/>
          </p:cNvPicPr>
          <p:nvPr/>
        </p:nvPicPr>
        <p:blipFill>
          <a:blip r:embed="rId4"/>
          <a:stretch>
            <a:fillRect/>
          </a:stretch>
        </p:blipFill>
        <p:spPr>
          <a:xfrm>
            <a:off x="1180244" y="647216"/>
            <a:ext cx="12269912" cy="693516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9544212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453"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Can data-driven insights guide </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policymakers and administrators in optimizing the</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scheme's impact?</a:t>
            </a: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0502FEAC-87BD-2096-7CEB-F8914387574C}"/>
              </a:ext>
            </a:extLst>
          </p:cNvPr>
          <p:cNvPicPr>
            <a:picLocks noChangeAspect="1"/>
          </p:cNvPicPr>
          <p:nvPr/>
        </p:nvPicPr>
        <p:blipFill>
          <a:blip r:embed="rId4">
            <a:alphaModFix amt="20000"/>
          </a:blip>
          <a:stretch>
            <a:fillRect/>
          </a:stretch>
        </p:blipFill>
        <p:spPr>
          <a:xfrm>
            <a:off x="-33453" y="0"/>
            <a:ext cx="14697306" cy="8764859"/>
          </a:xfrm>
          <a:prstGeom prst="rect">
            <a:avLst/>
          </a:prstGeom>
        </p:spPr>
      </p:pic>
    </p:spTree>
    <p:extLst>
      <p:ext uri="{BB962C8B-B14F-4D97-AF65-F5344CB8AC3E}">
        <p14:creationId xmlns:p14="http://schemas.microsoft.com/office/powerpoint/2010/main" val="40210072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5" name="Picture 4">
            <a:extLst>
              <a:ext uri="{FF2B5EF4-FFF2-40B4-BE49-F238E27FC236}">
                <a16:creationId xmlns:a16="http://schemas.microsoft.com/office/drawing/2014/main" id="{E27228A7-D517-8DCE-11C7-C36E5FC06000}"/>
              </a:ext>
            </a:extLst>
          </p:cNvPr>
          <p:cNvPicPr>
            <a:picLocks noChangeAspect="1"/>
          </p:cNvPicPr>
          <p:nvPr/>
        </p:nvPicPr>
        <p:blipFill>
          <a:blip r:embed="rId4"/>
          <a:stretch>
            <a:fillRect/>
          </a:stretch>
        </p:blipFill>
        <p:spPr>
          <a:xfrm>
            <a:off x="1142138" y="642453"/>
            <a:ext cx="12346123" cy="694469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7586041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45720"/>
            <a:ext cx="14630400" cy="8229600"/>
          </a:xfrm>
          <a:prstGeom prst="rect">
            <a:avLst/>
          </a:prstGeom>
          <a:solidFill>
            <a:srgbClr val="1B1C1D">
              <a:alpha val="80000"/>
            </a:srgbClr>
          </a:solidFill>
          <a:ln/>
        </p:spPr>
        <p:txBody>
          <a:bodyPr/>
          <a:lstStyle/>
          <a:p>
            <a:endParaRPr lang="en-IN" dirty="0"/>
          </a:p>
        </p:txBody>
      </p:sp>
      <p:sp>
        <p:nvSpPr>
          <p:cNvPr id="6" name="Text 2"/>
          <p:cNvSpPr/>
          <p:nvPr/>
        </p:nvSpPr>
        <p:spPr>
          <a:xfrm>
            <a:off x="2037993" y="2472095"/>
            <a:ext cx="10554414" cy="694373"/>
          </a:xfrm>
          <a:prstGeom prst="rect">
            <a:avLst/>
          </a:prstGeom>
          <a:noFill/>
          <a:ln/>
        </p:spPr>
        <p:txBody>
          <a:bodyPr wrap="none" rtlCol="0" anchor="t"/>
          <a:lstStyle/>
          <a:p>
            <a:pPr marL="0" indent="0" algn="ctr">
              <a:lnSpc>
                <a:spcPts val="5468"/>
              </a:lnSpc>
              <a:buNone/>
            </a:pPr>
            <a:r>
              <a:rPr lang="en-US" sz="6000" dirty="0">
                <a:solidFill>
                  <a:srgbClr val="AE8625"/>
                </a:solidFill>
                <a:latin typeface="Prata" pitchFamily="34" charset="0"/>
                <a:ea typeface="Prata" pitchFamily="34" charset="-122"/>
                <a:cs typeface="Prata" pitchFamily="34" charset="-120"/>
              </a:rPr>
              <a:t>Conclusion</a:t>
            </a:r>
            <a:endParaRPr lang="en-US" sz="6000" dirty="0"/>
          </a:p>
        </p:txBody>
      </p:sp>
      <p:sp>
        <p:nvSpPr>
          <p:cNvPr id="7" name="Shape 3"/>
          <p:cNvSpPr/>
          <p:nvPr/>
        </p:nvSpPr>
        <p:spPr>
          <a:xfrm>
            <a:off x="2037992" y="3739932"/>
            <a:ext cx="5166122" cy="2257782"/>
          </a:xfrm>
          <a:prstGeom prst="roundRect">
            <a:avLst>
              <a:gd name="adj" fmla="val 2952"/>
            </a:avLst>
          </a:prstGeom>
          <a:solidFill>
            <a:srgbClr val="2D3033"/>
          </a:solidFill>
          <a:ln/>
        </p:spPr>
      </p:sp>
      <p:sp>
        <p:nvSpPr>
          <p:cNvPr id="8" name="Text 4"/>
          <p:cNvSpPr/>
          <p:nvPr/>
        </p:nvSpPr>
        <p:spPr>
          <a:xfrm>
            <a:off x="2260163" y="3721894"/>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Key Insights</a:t>
            </a:r>
            <a:endParaRPr lang="en-US" sz="2187" dirty="0"/>
          </a:p>
        </p:txBody>
      </p:sp>
      <p:sp>
        <p:nvSpPr>
          <p:cNvPr id="9" name="Text 5"/>
          <p:cNvSpPr/>
          <p:nvPr/>
        </p:nvSpPr>
        <p:spPr>
          <a:xfrm>
            <a:off x="2260162" y="4158822"/>
            <a:ext cx="4721781" cy="1333024"/>
          </a:xfrm>
          <a:prstGeom prst="rect">
            <a:avLst/>
          </a:prstGeom>
          <a:noFill/>
          <a:ln/>
        </p:spPr>
        <p:txBody>
          <a:bodyPr wrap="square" rtlCol="0" anchor="t"/>
          <a:lstStyle/>
          <a:p>
            <a:pPr marL="0" indent="0">
              <a:lnSpc>
                <a:spcPts val="2624"/>
              </a:lnSpc>
              <a:buNone/>
            </a:pPr>
            <a:r>
              <a:rPr lang="en-US" dirty="0">
                <a:ea typeface="Raleway" pitchFamily="34" charset="-122"/>
                <a:cs typeface="Raleway" pitchFamily="34" charset="-120"/>
              </a:rPr>
              <a:t>The analysis revealed a significant disparity in NREGA job demand across different regions, highlighting the need for targeted resource allocation and program implementation strategies.</a:t>
            </a:r>
            <a:endParaRPr lang="en-US" dirty="0"/>
          </a:p>
        </p:txBody>
      </p:sp>
      <p:sp>
        <p:nvSpPr>
          <p:cNvPr id="10" name="Shape 6"/>
          <p:cNvSpPr/>
          <p:nvPr/>
        </p:nvSpPr>
        <p:spPr>
          <a:xfrm>
            <a:off x="7466510" y="3696443"/>
            <a:ext cx="5166122" cy="2257782"/>
          </a:xfrm>
          <a:prstGeom prst="roundRect">
            <a:avLst>
              <a:gd name="adj" fmla="val 2952"/>
            </a:avLst>
          </a:prstGeom>
          <a:solidFill>
            <a:srgbClr val="2D3033"/>
          </a:solidFill>
          <a:ln/>
        </p:spPr>
      </p:sp>
      <p:sp>
        <p:nvSpPr>
          <p:cNvPr id="11" name="Text 7"/>
          <p:cNvSpPr/>
          <p:nvPr/>
        </p:nvSpPr>
        <p:spPr>
          <a:xfrm>
            <a:off x="7648456" y="3721894"/>
            <a:ext cx="305312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Data-Driven Approach</a:t>
            </a:r>
            <a:endParaRPr lang="en-US" sz="2187" dirty="0"/>
          </a:p>
        </p:txBody>
      </p:sp>
      <p:sp>
        <p:nvSpPr>
          <p:cNvPr id="12" name="Text 8"/>
          <p:cNvSpPr/>
          <p:nvPr/>
        </p:nvSpPr>
        <p:spPr>
          <a:xfrm>
            <a:off x="7648456" y="4202311"/>
            <a:ext cx="4721781" cy="999768"/>
          </a:xfrm>
          <a:prstGeom prst="rect">
            <a:avLst/>
          </a:prstGeom>
          <a:noFill/>
          <a:ln/>
        </p:spPr>
        <p:txBody>
          <a:bodyPr wrap="square" rtlCol="0" anchor="t"/>
          <a:lstStyle/>
          <a:p>
            <a:pPr marL="0" indent="0">
              <a:lnSpc>
                <a:spcPts val="2624"/>
              </a:lnSpc>
              <a:buNone/>
            </a:pPr>
            <a:endParaRPr lang="en-US" sz="1750" dirty="0"/>
          </a:p>
        </p:txBody>
      </p:sp>
      <p:sp>
        <p:nvSpPr>
          <p:cNvPr id="15" name="TextBox 14">
            <a:extLst>
              <a:ext uri="{FF2B5EF4-FFF2-40B4-BE49-F238E27FC236}">
                <a16:creationId xmlns:a16="http://schemas.microsoft.com/office/drawing/2014/main" id="{1014D53B-CC87-9D6C-044D-D6F9058B73E6}"/>
              </a:ext>
            </a:extLst>
          </p:cNvPr>
          <p:cNvSpPr txBox="1"/>
          <p:nvPr/>
        </p:nvSpPr>
        <p:spPr>
          <a:xfrm>
            <a:off x="7703730" y="4188723"/>
            <a:ext cx="4721781" cy="1200329"/>
          </a:xfrm>
          <a:prstGeom prst="rect">
            <a:avLst/>
          </a:prstGeom>
          <a:noFill/>
        </p:spPr>
        <p:txBody>
          <a:bodyPr wrap="square" rtlCol="0">
            <a:spAutoFit/>
          </a:bodyPr>
          <a:lstStyle/>
          <a:p>
            <a:r>
              <a:rPr lang="en-US" dirty="0"/>
              <a:t>The project uses Power BI for a data-driven analysis of NREGA, focusing on data collection, cleansing, analysis, and visualization to optimize program outcomes.</a:t>
            </a:r>
            <a:endParaRPr lang="en-IN" dirty="0"/>
          </a:p>
        </p:txBody>
      </p:sp>
      <p:pic>
        <p:nvPicPr>
          <p:cNvPr id="17" name="Picture 16">
            <a:extLst>
              <a:ext uri="{FF2B5EF4-FFF2-40B4-BE49-F238E27FC236}">
                <a16:creationId xmlns:a16="http://schemas.microsoft.com/office/drawing/2014/main" id="{421595D7-5F82-F27A-0677-8770BCF81012}"/>
              </a:ext>
            </a:extLst>
          </p:cNvPr>
          <p:cNvPicPr>
            <a:picLocks noChangeAspect="1"/>
          </p:cNvPicPr>
          <p:nvPr/>
        </p:nvPicPr>
        <p:blipFill>
          <a:blip r:embed="rId5">
            <a:alphaModFix amt="11000"/>
          </a:blip>
          <a:stretch>
            <a:fillRect/>
          </a:stretch>
        </p:blipFill>
        <p:spPr>
          <a:xfrm>
            <a:off x="0" y="-45719"/>
            <a:ext cx="14630400" cy="832104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F5161C5-E853-3298-5909-DEE5D8F69AB4}"/>
              </a:ext>
            </a:extLst>
          </p:cNvPr>
          <p:cNvPicPr>
            <a:picLocks noChangeAspect="1"/>
          </p:cNvPicPr>
          <p:nvPr/>
        </p:nvPicPr>
        <p:blipFill>
          <a:blip r:embed="rId2"/>
          <a:stretch>
            <a:fillRect/>
          </a:stretch>
        </p:blipFill>
        <p:spPr>
          <a:xfrm>
            <a:off x="0" y="0"/>
            <a:ext cx="14630400" cy="8229600"/>
          </a:xfrm>
          <a:prstGeom prst="rect">
            <a:avLst/>
          </a:prstGeom>
        </p:spPr>
      </p:pic>
      <p:pic>
        <p:nvPicPr>
          <p:cNvPr id="7" name="Graphic 6" descr="A Lily">
            <a:extLst>
              <a:ext uri="{FF2B5EF4-FFF2-40B4-BE49-F238E27FC236}">
                <a16:creationId xmlns:a16="http://schemas.microsoft.com/office/drawing/2014/main" id="{A77A0BB8-B6E7-F0B2-18C9-9E5D735A405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474607" y="4973444"/>
            <a:ext cx="3434574" cy="3434574"/>
          </a:xfrm>
          <a:prstGeom prst="rect">
            <a:avLst/>
          </a:prstGeom>
          <a:effectLst>
            <a:innerShdw blurRad="114300">
              <a:prstClr val="black"/>
            </a:innerShdw>
          </a:effectLst>
        </p:spPr>
      </p:pic>
    </p:spTree>
    <p:extLst>
      <p:ext uri="{BB962C8B-B14F-4D97-AF65-F5344CB8AC3E}">
        <p14:creationId xmlns:p14="http://schemas.microsoft.com/office/powerpoint/2010/main" val="17157759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r>
              <a:rPr lang="en-US" sz="7200" dirty="0">
                <a:solidFill>
                  <a:srgbClr val="AE8625"/>
                </a:solidFill>
                <a:latin typeface="Prata" pitchFamily="34" charset="0"/>
                <a:ea typeface="Prata" pitchFamily="34" charset="-122"/>
                <a:cs typeface="Prata" pitchFamily="34" charset="-120"/>
              </a:rPr>
              <a:t>Introduction</a:t>
            </a:r>
            <a:endParaRPr lang="en-US" sz="7200" dirty="0"/>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r>
              <a:rPr lang="en-US" sz="2000" dirty="0"/>
              <a:t>The Mahatma Gandhi National Rural Employment Guarantee Act (NREGA) is a critical initiative aimed at addressing rural unemployment and poverty in India. This project seeks to analyze a comprehensive dataset related to NREGA using Power BI to gain insights into its effectiveness and implementation. By examining data on employment opportunities, regional disparities, budget utilization, and factors influencing the completion of NREGA works, we aim to provide valuable information that can guide policymakers and administrators in optimizing the scheme's impact and ensuring that it effectively alleviates rural unemployment and poverty.</a:t>
            </a:r>
          </a:p>
        </p:txBody>
      </p:sp>
      <p:pic>
        <p:nvPicPr>
          <p:cNvPr id="9" name="Picture 8">
            <a:extLst>
              <a:ext uri="{FF2B5EF4-FFF2-40B4-BE49-F238E27FC236}">
                <a16:creationId xmlns:a16="http://schemas.microsoft.com/office/drawing/2014/main" id="{C70C6A48-48C5-D4D4-E9C9-47E65EFA5D6C}"/>
              </a:ext>
            </a:extLst>
          </p:cNvPr>
          <p:cNvPicPr>
            <a:picLocks noChangeAspect="1"/>
          </p:cNvPicPr>
          <p:nvPr/>
        </p:nvPicPr>
        <p:blipFill>
          <a:blip r:embed="rId4">
            <a:alphaModFix amt="13000"/>
          </a:blip>
          <a:stretch>
            <a:fillRect/>
          </a:stretch>
        </p:blipFill>
        <p:spPr>
          <a:xfrm>
            <a:off x="1" y="0"/>
            <a:ext cx="14630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11151" y="0"/>
            <a:ext cx="14630400" cy="8229600"/>
          </a:xfrm>
          <a:prstGeom prst="rect">
            <a:avLst/>
          </a:prstGeom>
          <a:solidFill>
            <a:srgbClr val="1B1C1D">
              <a:alpha val="80000"/>
            </a:srgbClr>
          </a:solidFill>
          <a:ln/>
        </p:spPr>
        <p:txBody>
          <a:bodyPr/>
          <a:lstStyle/>
          <a:p>
            <a:endParaRPr lang="en-IN" dirty="0"/>
          </a:p>
        </p:txBody>
      </p:sp>
      <p:sp>
        <p:nvSpPr>
          <p:cNvPr id="6" name="Text 2"/>
          <p:cNvSpPr/>
          <p:nvPr/>
        </p:nvSpPr>
        <p:spPr>
          <a:xfrm>
            <a:off x="2037993" y="2102763"/>
            <a:ext cx="10406768" cy="694373"/>
          </a:xfrm>
          <a:prstGeom prst="rect">
            <a:avLst/>
          </a:prstGeom>
          <a:noFill/>
          <a:ln/>
        </p:spPr>
        <p:txBody>
          <a:bodyPr wrap="none" rtlCol="0" anchor="t"/>
          <a:lstStyle/>
          <a:p>
            <a:pPr marL="0" indent="0" algn="ctr">
              <a:lnSpc>
                <a:spcPts val="5468"/>
              </a:lnSpc>
              <a:buNone/>
            </a:pPr>
            <a:r>
              <a:rPr lang="en-US" sz="6000" dirty="0">
                <a:solidFill>
                  <a:srgbClr val="AE8625"/>
                </a:solidFill>
                <a:latin typeface="Prata" pitchFamily="34" charset="0"/>
                <a:ea typeface="Prata" pitchFamily="34" charset="-122"/>
                <a:cs typeface="Prata" pitchFamily="34" charset="-120"/>
              </a:rPr>
              <a:t>Aim and Objective</a:t>
            </a:r>
            <a:endParaRPr lang="en-US" sz="6000" dirty="0"/>
          </a:p>
        </p:txBody>
      </p:sp>
      <p:sp>
        <p:nvSpPr>
          <p:cNvPr id="7" name="Shape 3"/>
          <p:cNvSpPr/>
          <p:nvPr/>
        </p:nvSpPr>
        <p:spPr>
          <a:xfrm>
            <a:off x="2037993" y="3380303"/>
            <a:ext cx="499943" cy="499943"/>
          </a:xfrm>
          <a:prstGeom prst="roundRect">
            <a:avLst>
              <a:gd name="adj" fmla="val 13333"/>
            </a:avLst>
          </a:prstGeom>
          <a:solidFill>
            <a:srgbClr val="2D3033"/>
          </a:solidFill>
          <a:ln/>
        </p:spPr>
      </p:sp>
      <p:sp>
        <p:nvSpPr>
          <p:cNvPr id="8" name="Text 4"/>
          <p:cNvSpPr/>
          <p:nvPr/>
        </p:nvSpPr>
        <p:spPr>
          <a:xfrm>
            <a:off x="2230398" y="3421975"/>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5"/>
          <p:cNvSpPr/>
          <p:nvPr/>
        </p:nvSpPr>
        <p:spPr>
          <a:xfrm>
            <a:off x="2760107" y="33803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Aim</a:t>
            </a:r>
            <a:endParaRPr lang="en-US" sz="2187" dirty="0"/>
          </a:p>
        </p:txBody>
      </p:sp>
      <p:sp>
        <p:nvSpPr>
          <p:cNvPr id="10" name="Text 6"/>
          <p:cNvSpPr/>
          <p:nvPr/>
        </p:nvSpPr>
        <p:spPr>
          <a:xfrm>
            <a:off x="2760107" y="3860721"/>
            <a:ext cx="4444008" cy="666512"/>
          </a:xfrm>
          <a:prstGeom prst="rect">
            <a:avLst/>
          </a:prstGeom>
          <a:noFill/>
          <a:ln/>
        </p:spPr>
        <p:txBody>
          <a:bodyPr wrap="square" rtlCol="0" anchor="t"/>
          <a:lstStyle/>
          <a:p>
            <a:pPr marL="0" indent="0">
              <a:lnSpc>
                <a:spcPts val="2624"/>
              </a:lnSpc>
              <a:buNone/>
            </a:pPr>
            <a:r>
              <a:rPr lang="en-US" dirty="0">
                <a:solidFill>
                  <a:srgbClr val="CFCBBF"/>
                </a:solidFill>
                <a:ea typeface="Raleway" pitchFamily="34" charset="-122"/>
                <a:cs typeface="Raleway" pitchFamily="34" charset="-120"/>
              </a:rPr>
              <a:t>1. Utilize Power Bi and data analysis to derive insights from the NREGA dataset</a:t>
            </a:r>
            <a:r>
              <a:rPr lang="en-US" sz="1750" dirty="0">
                <a:solidFill>
                  <a:srgbClr val="CFCBBF"/>
                </a:solidFill>
                <a:latin typeface="Raleway" pitchFamily="34" charset="0"/>
                <a:ea typeface="Raleway" pitchFamily="34" charset="-122"/>
                <a:cs typeface="Raleway" pitchFamily="34" charset="-120"/>
              </a:rPr>
              <a:t>.</a:t>
            </a:r>
            <a:endParaRPr lang="en-US" sz="1750" dirty="0"/>
          </a:p>
        </p:txBody>
      </p:sp>
      <p:sp>
        <p:nvSpPr>
          <p:cNvPr id="11" name="Shape 7"/>
          <p:cNvSpPr/>
          <p:nvPr/>
        </p:nvSpPr>
        <p:spPr>
          <a:xfrm>
            <a:off x="7426285" y="3380303"/>
            <a:ext cx="499943" cy="499943"/>
          </a:xfrm>
          <a:prstGeom prst="roundRect">
            <a:avLst>
              <a:gd name="adj" fmla="val 13333"/>
            </a:avLst>
          </a:prstGeom>
          <a:solidFill>
            <a:srgbClr val="2D3033"/>
          </a:solidFill>
          <a:ln/>
        </p:spPr>
      </p:sp>
      <p:sp>
        <p:nvSpPr>
          <p:cNvPr id="12" name="Text 8"/>
          <p:cNvSpPr/>
          <p:nvPr/>
        </p:nvSpPr>
        <p:spPr>
          <a:xfrm>
            <a:off x="7574042" y="3421975"/>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3" name="Text 9"/>
          <p:cNvSpPr/>
          <p:nvPr/>
        </p:nvSpPr>
        <p:spPr>
          <a:xfrm>
            <a:off x="8148399" y="3380303"/>
            <a:ext cx="2777490" cy="347186"/>
          </a:xfrm>
          <a:prstGeom prst="rect">
            <a:avLst/>
          </a:prstGeom>
          <a:noFill/>
          <a:ln/>
        </p:spPr>
        <p:txBody>
          <a:bodyPr wrap="none" rtlCol="0" anchor="t"/>
          <a:lstStyle/>
          <a:p>
            <a:pPr marL="0" indent="0">
              <a:lnSpc>
                <a:spcPts val="2734"/>
              </a:lnSpc>
              <a:buNone/>
            </a:pPr>
            <a:r>
              <a:rPr lang="en-US" sz="2187" dirty="0">
                <a:solidFill>
                  <a:srgbClr val="AE8625"/>
                </a:solidFill>
                <a:latin typeface="Prata" pitchFamily="34" charset="0"/>
                <a:ea typeface="Prata" pitchFamily="34" charset="-122"/>
                <a:cs typeface="Prata" pitchFamily="34" charset="-120"/>
              </a:rPr>
              <a:t>Objectives</a:t>
            </a:r>
            <a:endParaRPr lang="en-US" sz="2187" dirty="0"/>
          </a:p>
        </p:txBody>
      </p:sp>
      <p:sp>
        <p:nvSpPr>
          <p:cNvPr id="14" name="Text 10"/>
          <p:cNvSpPr/>
          <p:nvPr/>
        </p:nvSpPr>
        <p:spPr>
          <a:xfrm>
            <a:off x="8148399" y="3860721"/>
            <a:ext cx="4296362" cy="666512"/>
          </a:xfrm>
          <a:prstGeom prst="rect">
            <a:avLst/>
          </a:prstGeom>
          <a:noFill/>
          <a:ln/>
        </p:spPr>
        <p:txBody>
          <a:bodyPr wrap="square" rtlCol="0" anchor="t"/>
          <a:lstStyle/>
          <a:p>
            <a:pPr marL="0" indent="0">
              <a:lnSpc>
                <a:spcPts val="2624"/>
              </a:lnSpc>
              <a:buNone/>
            </a:pPr>
            <a:r>
              <a:rPr lang="en-US" dirty="0">
                <a:solidFill>
                  <a:srgbClr val="CFCBBF"/>
                </a:solidFill>
                <a:latin typeface="Raleway" pitchFamily="34" charset="0"/>
                <a:ea typeface="Raleway" pitchFamily="34" charset="-122"/>
                <a:cs typeface="Raleway" pitchFamily="34" charset="-120"/>
              </a:rPr>
              <a:t>1. </a:t>
            </a:r>
            <a:r>
              <a:rPr lang="en-US" dirty="0"/>
              <a:t>Assess NREGA's effectiveness in providing rural employment</a:t>
            </a:r>
            <a:r>
              <a:rPr lang="en-US" dirty="0">
                <a:solidFill>
                  <a:srgbClr val="CFCBBF"/>
                </a:solidFill>
                <a:latin typeface="Raleway" pitchFamily="34" charset="0"/>
                <a:ea typeface="Raleway" pitchFamily="34" charset="-122"/>
                <a:cs typeface="Raleway" pitchFamily="34" charset="-120"/>
              </a:rPr>
              <a:t>.</a:t>
            </a:r>
            <a:endParaRPr lang="en-US" dirty="0"/>
          </a:p>
        </p:txBody>
      </p:sp>
      <p:sp>
        <p:nvSpPr>
          <p:cNvPr id="15" name="Text 11"/>
          <p:cNvSpPr/>
          <p:nvPr/>
        </p:nvSpPr>
        <p:spPr>
          <a:xfrm>
            <a:off x="8148399" y="4660463"/>
            <a:ext cx="4296362" cy="666512"/>
          </a:xfrm>
          <a:prstGeom prst="rect">
            <a:avLst/>
          </a:prstGeom>
          <a:noFill/>
          <a:ln/>
        </p:spPr>
        <p:txBody>
          <a:bodyPr wrap="square" rtlCol="0" anchor="t"/>
          <a:lstStyle/>
          <a:p>
            <a:pPr marL="0" indent="0">
              <a:lnSpc>
                <a:spcPts val="2624"/>
              </a:lnSpc>
              <a:buNone/>
            </a:pPr>
            <a:r>
              <a:rPr lang="en-US" dirty="0">
                <a:solidFill>
                  <a:srgbClr val="CFCBBF"/>
                </a:solidFill>
                <a:latin typeface="Raleway" pitchFamily="34" charset="0"/>
                <a:ea typeface="Raleway" pitchFamily="34" charset="-122"/>
                <a:cs typeface="Raleway" pitchFamily="34" charset="-120"/>
              </a:rPr>
              <a:t>2. </a:t>
            </a:r>
            <a:r>
              <a:rPr lang="en-US" dirty="0"/>
              <a:t>Analyze budget utilization and employment correlation</a:t>
            </a:r>
            <a:r>
              <a:rPr lang="en-US" dirty="0">
                <a:solidFill>
                  <a:srgbClr val="CFCBBF"/>
                </a:solidFill>
                <a:latin typeface="Raleway" pitchFamily="34" charset="0"/>
                <a:ea typeface="Raleway" pitchFamily="34" charset="-122"/>
                <a:cs typeface="Raleway" pitchFamily="34" charset="-120"/>
              </a:rPr>
              <a:t>.</a:t>
            </a:r>
            <a:endParaRPr lang="en-US" dirty="0"/>
          </a:p>
        </p:txBody>
      </p:sp>
      <p:sp>
        <p:nvSpPr>
          <p:cNvPr id="16" name="Text 12"/>
          <p:cNvSpPr/>
          <p:nvPr/>
        </p:nvSpPr>
        <p:spPr>
          <a:xfrm>
            <a:off x="8148399" y="5460206"/>
            <a:ext cx="4444008" cy="666512"/>
          </a:xfrm>
          <a:prstGeom prst="rect">
            <a:avLst/>
          </a:prstGeom>
          <a:noFill/>
          <a:ln/>
        </p:spPr>
        <p:txBody>
          <a:bodyPr wrap="square" rtlCol="0" anchor="t"/>
          <a:lstStyle/>
          <a:p>
            <a:pPr marL="0" indent="0">
              <a:lnSpc>
                <a:spcPts val="2624"/>
              </a:lnSpc>
              <a:buNone/>
            </a:pPr>
            <a:r>
              <a:rPr lang="en-US" dirty="0">
                <a:solidFill>
                  <a:srgbClr val="CFCBBF"/>
                </a:solidFill>
                <a:latin typeface="Raleway" pitchFamily="34" charset="0"/>
                <a:ea typeface="Raleway" pitchFamily="34" charset="-122"/>
                <a:cs typeface="Raleway" pitchFamily="34" charset="-120"/>
              </a:rPr>
              <a:t>3.</a:t>
            </a:r>
            <a:r>
              <a:rPr lang="en-US" dirty="0"/>
              <a:t> Identify key factors and roadblocks in project completion</a:t>
            </a:r>
            <a:r>
              <a:rPr lang="en-US" dirty="0">
                <a:solidFill>
                  <a:srgbClr val="CFCBBF"/>
                </a:solidFill>
                <a:latin typeface="Raleway" pitchFamily="34" charset="0"/>
                <a:ea typeface="Raleway" pitchFamily="34" charset="-122"/>
                <a:cs typeface="Raleway" pitchFamily="34" charset="-120"/>
              </a:rPr>
              <a:t>.</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11151" y="0"/>
            <a:ext cx="14630400" cy="8229600"/>
          </a:xfrm>
          <a:prstGeom prst="rect">
            <a:avLst/>
          </a:prstGeom>
          <a:solidFill>
            <a:srgbClr val="1B1C1D">
              <a:alpha val="80000"/>
            </a:srgbClr>
          </a:solidFill>
          <a:ln/>
        </p:spPr>
        <p:txBody>
          <a:bodyPr/>
          <a:lstStyle/>
          <a:p>
            <a:endParaRPr lang="en-IN" dirty="0"/>
          </a:p>
        </p:txBody>
      </p:sp>
      <p:sp>
        <p:nvSpPr>
          <p:cNvPr id="6" name="Text 2"/>
          <p:cNvSpPr/>
          <p:nvPr/>
        </p:nvSpPr>
        <p:spPr>
          <a:xfrm>
            <a:off x="2037993" y="2102763"/>
            <a:ext cx="10406768" cy="694373"/>
          </a:xfrm>
          <a:prstGeom prst="rect">
            <a:avLst/>
          </a:prstGeom>
          <a:noFill/>
          <a:ln/>
        </p:spPr>
        <p:txBody>
          <a:bodyPr wrap="none" rtlCol="0" anchor="t"/>
          <a:lstStyle/>
          <a:p>
            <a:pPr marL="0" indent="0" algn="ctr">
              <a:lnSpc>
                <a:spcPts val="5468"/>
              </a:lnSpc>
              <a:buNone/>
            </a:pPr>
            <a:r>
              <a:rPr lang="en-IN" sz="6000" dirty="0">
                <a:solidFill>
                  <a:srgbClr val="AE8625"/>
                </a:solidFill>
              </a:rPr>
              <a:t>Data Preparation</a:t>
            </a:r>
            <a:endParaRPr lang="en-US" sz="6000" dirty="0">
              <a:solidFill>
                <a:srgbClr val="AE8625"/>
              </a:solidFill>
            </a:endParaRPr>
          </a:p>
        </p:txBody>
      </p:sp>
      <p:sp>
        <p:nvSpPr>
          <p:cNvPr id="7" name="Shape 3"/>
          <p:cNvSpPr/>
          <p:nvPr/>
        </p:nvSpPr>
        <p:spPr>
          <a:xfrm>
            <a:off x="2037993" y="3380303"/>
            <a:ext cx="499943" cy="499943"/>
          </a:xfrm>
          <a:prstGeom prst="roundRect">
            <a:avLst>
              <a:gd name="adj" fmla="val 13333"/>
            </a:avLst>
          </a:prstGeom>
          <a:solidFill>
            <a:srgbClr val="2D3033"/>
          </a:solidFill>
          <a:ln/>
        </p:spPr>
      </p:sp>
      <p:sp>
        <p:nvSpPr>
          <p:cNvPr id="8" name="Text 4"/>
          <p:cNvSpPr/>
          <p:nvPr/>
        </p:nvSpPr>
        <p:spPr>
          <a:xfrm>
            <a:off x="2230398" y="3421975"/>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5"/>
          <p:cNvSpPr/>
          <p:nvPr/>
        </p:nvSpPr>
        <p:spPr>
          <a:xfrm>
            <a:off x="2760107" y="3380303"/>
            <a:ext cx="2777490" cy="347186"/>
          </a:xfrm>
          <a:prstGeom prst="rect">
            <a:avLst/>
          </a:prstGeom>
          <a:noFill/>
          <a:ln/>
        </p:spPr>
        <p:txBody>
          <a:bodyPr wrap="none" rtlCol="0" anchor="t"/>
          <a:lstStyle/>
          <a:p>
            <a:pPr marL="0" indent="0">
              <a:lnSpc>
                <a:spcPts val="2734"/>
              </a:lnSpc>
              <a:buNone/>
            </a:pPr>
            <a:r>
              <a:rPr lang="en-IN" sz="2400" dirty="0">
                <a:solidFill>
                  <a:srgbClr val="AE8625"/>
                </a:solidFill>
              </a:rPr>
              <a:t>Data</a:t>
            </a:r>
            <a:r>
              <a:rPr lang="en-IN" sz="2400" dirty="0"/>
              <a:t> </a:t>
            </a:r>
            <a:r>
              <a:rPr lang="en-IN" sz="2400" dirty="0">
                <a:solidFill>
                  <a:srgbClr val="AE8625"/>
                </a:solidFill>
              </a:rPr>
              <a:t>Sources</a:t>
            </a:r>
            <a:r>
              <a:rPr lang="en-IN" sz="2400" dirty="0"/>
              <a:t>:</a:t>
            </a:r>
            <a:endParaRPr lang="en-US" sz="2187" dirty="0"/>
          </a:p>
        </p:txBody>
      </p:sp>
      <p:sp>
        <p:nvSpPr>
          <p:cNvPr id="10" name="Text 6"/>
          <p:cNvSpPr/>
          <p:nvPr/>
        </p:nvSpPr>
        <p:spPr>
          <a:xfrm>
            <a:off x="2760107" y="3860721"/>
            <a:ext cx="4444008" cy="666512"/>
          </a:xfrm>
          <a:prstGeom prst="rect">
            <a:avLst/>
          </a:prstGeom>
          <a:noFill/>
          <a:ln/>
        </p:spPr>
        <p:txBody>
          <a:bodyPr wrap="square" rtlCol="0" anchor="t"/>
          <a:lstStyle/>
          <a:p>
            <a:pPr marL="0" indent="0">
              <a:lnSpc>
                <a:spcPts val="2624"/>
              </a:lnSpc>
              <a:buNone/>
            </a:pPr>
            <a:r>
              <a:rPr lang="en-US" sz="1600" dirty="0"/>
              <a:t>- Gather data from the provided csv file by </a:t>
            </a:r>
            <a:r>
              <a:rPr lang="en-US" sz="1600" dirty="0" err="1"/>
              <a:t>Mentorness</a:t>
            </a:r>
            <a:r>
              <a:rPr lang="en-US" sz="1600" dirty="0"/>
              <a:t> </a:t>
            </a:r>
            <a:endParaRPr lang="en-US" sz="1750" dirty="0"/>
          </a:p>
        </p:txBody>
      </p:sp>
      <p:sp>
        <p:nvSpPr>
          <p:cNvPr id="11" name="Shape 7"/>
          <p:cNvSpPr/>
          <p:nvPr/>
        </p:nvSpPr>
        <p:spPr>
          <a:xfrm>
            <a:off x="7426285" y="3380303"/>
            <a:ext cx="499943" cy="499943"/>
          </a:xfrm>
          <a:prstGeom prst="roundRect">
            <a:avLst>
              <a:gd name="adj" fmla="val 13333"/>
            </a:avLst>
          </a:prstGeom>
          <a:solidFill>
            <a:srgbClr val="2D3033"/>
          </a:solidFill>
          <a:ln/>
        </p:spPr>
      </p:sp>
      <p:sp>
        <p:nvSpPr>
          <p:cNvPr id="12" name="Text 8"/>
          <p:cNvSpPr/>
          <p:nvPr/>
        </p:nvSpPr>
        <p:spPr>
          <a:xfrm>
            <a:off x="7574042" y="3421975"/>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3" name="Text 9"/>
          <p:cNvSpPr/>
          <p:nvPr/>
        </p:nvSpPr>
        <p:spPr>
          <a:xfrm>
            <a:off x="8148399" y="3380303"/>
            <a:ext cx="2777490" cy="347186"/>
          </a:xfrm>
          <a:prstGeom prst="rect">
            <a:avLst/>
          </a:prstGeom>
          <a:noFill/>
          <a:ln/>
        </p:spPr>
        <p:txBody>
          <a:bodyPr wrap="none" rtlCol="0" anchor="t"/>
          <a:lstStyle/>
          <a:p>
            <a:pPr marL="0" indent="0">
              <a:lnSpc>
                <a:spcPts val="2734"/>
              </a:lnSpc>
              <a:buNone/>
            </a:pPr>
            <a:r>
              <a:rPr lang="en-IN" sz="2400" dirty="0">
                <a:solidFill>
                  <a:srgbClr val="AE8625"/>
                </a:solidFill>
              </a:rPr>
              <a:t>Data Cleaning:</a:t>
            </a:r>
            <a:endParaRPr lang="en-US" sz="2187" dirty="0">
              <a:solidFill>
                <a:srgbClr val="AE8625"/>
              </a:solidFill>
            </a:endParaRPr>
          </a:p>
        </p:txBody>
      </p:sp>
      <p:sp>
        <p:nvSpPr>
          <p:cNvPr id="14" name="Text 10"/>
          <p:cNvSpPr/>
          <p:nvPr/>
        </p:nvSpPr>
        <p:spPr>
          <a:xfrm>
            <a:off x="8148399" y="3860721"/>
            <a:ext cx="4296362" cy="666512"/>
          </a:xfrm>
          <a:prstGeom prst="rect">
            <a:avLst/>
          </a:prstGeom>
          <a:noFill/>
          <a:ln/>
        </p:spPr>
        <p:txBody>
          <a:bodyPr wrap="square" rtlCol="0" anchor="t"/>
          <a:lstStyle/>
          <a:p>
            <a:pPr marL="0" indent="0">
              <a:lnSpc>
                <a:spcPts val="2624"/>
              </a:lnSpc>
              <a:buNone/>
            </a:pPr>
            <a:r>
              <a:rPr lang="en-US" sz="1600" dirty="0"/>
              <a:t>- Use Power Query in Power BI to clean and transform the data.</a:t>
            </a:r>
            <a:endParaRPr lang="en-US" sz="1750" dirty="0"/>
          </a:p>
        </p:txBody>
      </p:sp>
      <p:sp>
        <p:nvSpPr>
          <p:cNvPr id="15" name="Text 11"/>
          <p:cNvSpPr/>
          <p:nvPr/>
        </p:nvSpPr>
        <p:spPr>
          <a:xfrm>
            <a:off x="8148399" y="4660463"/>
            <a:ext cx="4296362" cy="666512"/>
          </a:xfrm>
          <a:prstGeom prst="rect">
            <a:avLst/>
          </a:prstGeom>
          <a:noFill/>
          <a:ln/>
        </p:spPr>
        <p:txBody>
          <a:bodyPr wrap="square" rtlCol="0" anchor="t"/>
          <a:lstStyle/>
          <a:p>
            <a:pPr marL="0" indent="0">
              <a:lnSpc>
                <a:spcPts val="2624"/>
              </a:lnSpc>
              <a:buNone/>
            </a:pPr>
            <a:r>
              <a:rPr lang="en-US" sz="1600" dirty="0"/>
              <a:t>- Handle missing values, remove duplicates, and format columns as needed.</a:t>
            </a:r>
            <a:endParaRPr lang="en-US" sz="1750" dirty="0"/>
          </a:p>
        </p:txBody>
      </p:sp>
      <p:sp>
        <p:nvSpPr>
          <p:cNvPr id="16" name="Text 12"/>
          <p:cNvSpPr/>
          <p:nvPr/>
        </p:nvSpPr>
        <p:spPr>
          <a:xfrm>
            <a:off x="2760107" y="4631708"/>
            <a:ext cx="4444008" cy="666512"/>
          </a:xfrm>
          <a:prstGeom prst="rect">
            <a:avLst/>
          </a:prstGeom>
          <a:noFill/>
          <a:ln/>
        </p:spPr>
        <p:txBody>
          <a:bodyPr wrap="square" rtlCol="0" anchor="t"/>
          <a:lstStyle/>
          <a:p>
            <a:pPr marL="0" indent="0">
              <a:lnSpc>
                <a:spcPts val="2624"/>
              </a:lnSpc>
              <a:buNone/>
            </a:pPr>
            <a:r>
              <a:rPr lang="en-US" sz="1600" dirty="0"/>
              <a:t>- Ensure data is clean, well-formatted, and integrated into a unified dataset.</a:t>
            </a:r>
            <a:endParaRPr lang="en-US" sz="1750" dirty="0"/>
          </a:p>
        </p:txBody>
      </p:sp>
    </p:spTree>
    <p:extLst>
      <p:ext uri="{BB962C8B-B14F-4D97-AF65-F5344CB8AC3E}">
        <p14:creationId xmlns:p14="http://schemas.microsoft.com/office/powerpoint/2010/main" val="7016606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txBody>
          <a:bodyPr/>
          <a:lstStyle/>
          <a:p>
            <a:endParaRPr lang="en-IN" dirty="0"/>
          </a:p>
        </p:txBody>
      </p:sp>
      <p:sp>
        <p:nvSpPr>
          <p:cNvPr id="6" name="Text 2"/>
          <p:cNvSpPr/>
          <p:nvPr/>
        </p:nvSpPr>
        <p:spPr>
          <a:xfrm>
            <a:off x="2037993" y="811292"/>
            <a:ext cx="10554414" cy="1388745"/>
          </a:xfrm>
          <a:prstGeom prst="rect">
            <a:avLst/>
          </a:prstGeom>
          <a:noFill/>
          <a:ln/>
        </p:spPr>
        <p:txBody>
          <a:bodyPr wrap="square" rtlCol="0" anchor="t"/>
          <a:lstStyle/>
          <a:p>
            <a:pPr marL="0" indent="0" algn="ctr">
              <a:lnSpc>
                <a:spcPts val="5468"/>
              </a:lnSpc>
              <a:buNone/>
            </a:pPr>
            <a:r>
              <a:rPr lang="en-US" sz="4400" dirty="0">
                <a:solidFill>
                  <a:srgbClr val="AE8625"/>
                </a:solidFill>
              </a:rPr>
              <a:t>Loading Data into Power BI</a:t>
            </a:r>
            <a:endParaRPr lang="en-US" sz="4374" dirty="0">
              <a:solidFill>
                <a:srgbClr val="AE8625"/>
              </a:solidFill>
            </a:endParaRPr>
          </a:p>
        </p:txBody>
      </p:sp>
      <p:sp>
        <p:nvSpPr>
          <p:cNvPr id="7" name="Shape 3"/>
          <p:cNvSpPr/>
          <p:nvPr/>
        </p:nvSpPr>
        <p:spPr>
          <a:xfrm>
            <a:off x="2357438" y="2533293"/>
            <a:ext cx="27742" cy="4884896"/>
          </a:xfrm>
          <a:prstGeom prst="rect">
            <a:avLst/>
          </a:prstGeom>
          <a:solidFill>
            <a:srgbClr val="D2AC47"/>
          </a:solidFill>
          <a:ln/>
        </p:spPr>
      </p:sp>
      <p:sp>
        <p:nvSpPr>
          <p:cNvPr id="8" name="Shape 4"/>
          <p:cNvSpPr/>
          <p:nvPr/>
        </p:nvSpPr>
        <p:spPr>
          <a:xfrm>
            <a:off x="2621220" y="3019246"/>
            <a:ext cx="777597" cy="27742"/>
          </a:xfrm>
          <a:prstGeom prst="rect">
            <a:avLst/>
          </a:prstGeom>
          <a:solidFill>
            <a:srgbClr val="D2AC47"/>
          </a:solidFill>
          <a:ln/>
        </p:spPr>
      </p:sp>
      <p:sp>
        <p:nvSpPr>
          <p:cNvPr id="9" name="Shape 5"/>
          <p:cNvSpPr/>
          <p:nvPr/>
        </p:nvSpPr>
        <p:spPr>
          <a:xfrm>
            <a:off x="2121277" y="2783205"/>
            <a:ext cx="499943" cy="499943"/>
          </a:xfrm>
          <a:prstGeom prst="roundRect">
            <a:avLst>
              <a:gd name="adj" fmla="val 13333"/>
            </a:avLst>
          </a:prstGeom>
          <a:solidFill>
            <a:srgbClr val="2D3033"/>
          </a:solidFill>
          <a:ln/>
        </p:spPr>
      </p:sp>
      <p:sp>
        <p:nvSpPr>
          <p:cNvPr id="10" name="Text 6"/>
          <p:cNvSpPr/>
          <p:nvPr/>
        </p:nvSpPr>
        <p:spPr>
          <a:xfrm>
            <a:off x="2313682" y="2824877"/>
            <a:ext cx="115014"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11" name="Text 7"/>
          <p:cNvSpPr/>
          <p:nvPr/>
        </p:nvSpPr>
        <p:spPr>
          <a:xfrm>
            <a:off x="3593306" y="2755463"/>
            <a:ext cx="4188976" cy="347186"/>
          </a:xfrm>
          <a:prstGeom prst="rect">
            <a:avLst/>
          </a:prstGeom>
          <a:noFill/>
          <a:ln/>
        </p:spPr>
        <p:txBody>
          <a:bodyPr wrap="none" rtlCol="0" anchor="t"/>
          <a:lstStyle/>
          <a:p>
            <a:pPr marL="0" indent="0" algn="l">
              <a:lnSpc>
                <a:spcPts val="2734"/>
              </a:lnSpc>
              <a:buNone/>
            </a:pPr>
            <a:r>
              <a:rPr lang="en-IN" sz="2400" dirty="0">
                <a:solidFill>
                  <a:srgbClr val="AE8625"/>
                </a:solidFill>
              </a:rPr>
              <a:t>Open Power BI Desktop</a:t>
            </a:r>
            <a:endParaRPr lang="en-US" sz="2187" dirty="0">
              <a:solidFill>
                <a:srgbClr val="AE8625"/>
              </a:solidFill>
            </a:endParaRPr>
          </a:p>
        </p:txBody>
      </p:sp>
      <p:sp>
        <p:nvSpPr>
          <p:cNvPr id="12" name="Text 8"/>
          <p:cNvSpPr/>
          <p:nvPr/>
        </p:nvSpPr>
        <p:spPr>
          <a:xfrm>
            <a:off x="3593306" y="3235881"/>
            <a:ext cx="8999101" cy="333256"/>
          </a:xfrm>
          <a:prstGeom prst="rect">
            <a:avLst/>
          </a:prstGeom>
          <a:noFill/>
          <a:ln/>
        </p:spPr>
        <p:txBody>
          <a:bodyPr wrap="none" rtlCol="0" anchor="t"/>
          <a:lstStyle/>
          <a:p>
            <a:pPr marL="0" indent="0" algn="l">
              <a:lnSpc>
                <a:spcPts val="2624"/>
              </a:lnSpc>
              <a:buNone/>
            </a:pPr>
            <a:r>
              <a:rPr lang="en-US" sz="1600" dirty="0"/>
              <a:t>Launch the Power BI Desktop application on your computer.</a:t>
            </a:r>
            <a:endParaRPr lang="en-US" sz="1750" dirty="0"/>
          </a:p>
        </p:txBody>
      </p:sp>
      <p:sp>
        <p:nvSpPr>
          <p:cNvPr id="13" name="Shape 9"/>
          <p:cNvSpPr/>
          <p:nvPr/>
        </p:nvSpPr>
        <p:spPr>
          <a:xfrm>
            <a:off x="2621220" y="4499431"/>
            <a:ext cx="777597" cy="27742"/>
          </a:xfrm>
          <a:prstGeom prst="rect">
            <a:avLst/>
          </a:prstGeom>
          <a:solidFill>
            <a:srgbClr val="D2AC47"/>
          </a:solidFill>
          <a:ln/>
        </p:spPr>
      </p:sp>
      <p:sp>
        <p:nvSpPr>
          <p:cNvPr id="14" name="Shape 10"/>
          <p:cNvSpPr/>
          <p:nvPr/>
        </p:nvSpPr>
        <p:spPr>
          <a:xfrm>
            <a:off x="2121277" y="4263390"/>
            <a:ext cx="499943" cy="499943"/>
          </a:xfrm>
          <a:prstGeom prst="roundRect">
            <a:avLst>
              <a:gd name="adj" fmla="val 13333"/>
            </a:avLst>
          </a:prstGeom>
          <a:solidFill>
            <a:srgbClr val="2D3033"/>
          </a:solidFill>
          <a:ln/>
        </p:spPr>
      </p:sp>
      <p:sp>
        <p:nvSpPr>
          <p:cNvPr id="15" name="Text 11"/>
          <p:cNvSpPr/>
          <p:nvPr/>
        </p:nvSpPr>
        <p:spPr>
          <a:xfrm>
            <a:off x="2269034" y="4305062"/>
            <a:ext cx="204311"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6" name="Text 12"/>
          <p:cNvSpPr/>
          <p:nvPr/>
        </p:nvSpPr>
        <p:spPr>
          <a:xfrm>
            <a:off x="3593306" y="4235648"/>
            <a:ext cx="2777490" cy="347186"/>
          </a:xfrm>
          <a:prstGeom prst="rect">
            <a:avLst/>
          </a:prstGeom>
          <a:noFill/>
          <a:ln/>
        </p:spPr>
        <p:txBody>
          <a:bodyPr wrap="none" rtlCol="0" anchor="t"/>
          <a:lstStyle/>
          <a:p>
            <a:pPr marL="0" indent="0" algn="l">
              <a:lnSpc>
                <a:spcPts val="2734"/>
              </a:lnSpc>
              <a:buNone/>
            </a:pPr>
            <a:r>
              <a:rPr lang="en-IN" sz="2400" dirty="0">
                <a:solidFill>
                  <a:srgbClr val="AE8625"/>
                </a:solidFill>
              </a:rPr>
              <a:t>Import Data</a:t>
            </a:r>
            <a:endParaRPr lang="en-US" sz="2187" dirty="0">
              <a:solidFill>
                <a:srgbClr val="AE8625"/>
              </a:solidFill>
            </a:endParaRPr>
          </a:p>
        </p:txBody>
      </p:sp>
      <p:sp>
        <p:nvSpPr>
          <p:cNvPr id="17" name="Text 13"/>
          <p:cNvSpPr/>
          <p:nvPr/>
        </p:nvSpPr>
        <p:spPr>
          <a:xfrm>
            <a:off x="3593306" y="4716066"/>
            <a:ext cx="8999101" cy="666512"/>
          </a:xfrm>
          <a:prstGeom prst="rect">
            <a:avLst/>
          </a:prstGeom>
          <a:noFill/>
          <a:ln/>
        </p:spPr>
        <p:txBody>
          <a:bodyPr wrap="square" rtlCol="0" anchor="t"/>
          <a:lstStyle/>
          <a:p>
            <a:pPr marL="0" indent="0" algn="l">
              <a:lnSpc>
                <a:spcPts val="2624"/>
              </a:lnSpc>
              <a:buNone/>
            </a:pPr>
            <a:r>
              <a:rPr lang="en-US" sz="1600" dirty="0"/>
              <a:t>Click on "Get Data" and choose your data source (Excel, CSV, SQL Server, etc.).</a:t>
            </a:r>
            <a:endParaRPr lang="en-US" sz="1750" dirty="0"/>
          </a:p>
        </p:txBody>
      </p:sp>
      <p:sp>
        <p:nvSpPr>
          <p:cNvPr id="18" name="Shape 14"/>
          <p:cNvSpPr/>
          <p:nvPr/>
        </p:nvSpPr>
        <p:spPr>
          <a:xfrm>
            <a:off x="2621220" y="6312872"/>
            <a:ext cx="777597" cy="27742"/>
          </a:xfrm>
          <a:prstGeom prst="rect">
            <a:avLst/>
          </a:prstGeom>
          <a:solidFill>
            <a:srgbClr val="D2AC47"/>
          </a:solidFill>
          <a:ln/>
        </p:spPr>
      </p:sp>
      <p:sp>
        <p:nvSpPr>
          <p:cNvPr id="19" name="Shape 15"/>
          <p:cNvSpPr/>
          <p:nvPr/>
        </p:nvSpPr>
        <p:spPr>
          <a:xfrm>
            <a:off x="2121277" y="6076831"/>
            <a:ext cx="499943" cy="499943"/>
          </a:xfrm>
          <a:prstGeom prst="roundRect">
            <a:avLst>
              <a:gd name="adj" fmla="val 13333"/>
            </a:avLst>
          </a:prstGeom>
          <a:solidFill>
            <a:srgbClr val="2D3033"/>
          </a:solidFill>
          <a:ln/>
        </p:spPr>
      </p:sp>
      <p:sp>
        <p:nvSpPr>
          <p:cNvPr id="20" name="Text 16"/>
          <p:cNvSpPr/>
          <p:nvPr/>
        </p:nvSpPr>
        <p:spPr>
          <a:xfrm>
            <a:off x="2267843" y="6118503"/>
            <a:ext cx="206693" cy="416481"/>
          </a:xfrm>
          <a:prstGeom prst="rect">
            <a:avLst/>
          </a:prstGeom>
          <a:noFill/>
          <a:ln/>
        </p:spPr>
        <p:txBody>
          <a:bodyPr wrap="none" rtlCol="0" anchor="t"/>
          <a:lstStyle/>
          <a:p>
            <a:pPr marL="0" indent="0" algn="ctr">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21" name="Text 17"/>
          <p:cNvSpPr/>
          <p:nvPr/>
        </p:nvSpPr>
        <p:spPr>
          <a:xfrm>
            <a:off x="3593306" y="6049089"/>
            <a:ext cx="2777490" cy="347186"/>
          </a:xfrm>
          <a:prstGeom prst="rect">
            <a:avLst/>
          </a:prstGeom>
          <a:noFill/>
          <a:ln/>
        </p:spPr>
        <p:txBody>
          <a:bodyPr wrap="none" rtlCol="0" anchor="t"/>
          <a:lstStyle/>
          <a:p>
            <a:pPr marL="0" indent="0" algn="l">
              <a:lnSpc>
                <a:spcPts val="2734"/>
              </a:lnSpc>
              <a:buNone/>
            </a:pPr>
            <a:r>
              <a:rPr lang="en-IN" sz="2400" dirty="0">
                <a:solidFill>
                  <a:srgbClr val="AE8625"/>
                </a:solidFill>
              </a:rPr>
              <a:t>Load Data</a:t>
            </a:r>
            <a:endParaRPr lang="en-US" sz="2187" dirty="0">
              <a:solidFill>
                <a:srgbClr val="AE8625"/>
              </a:solidFill>
            </a:endParaRPr>
          </a:p>
        </p:txBody>
      </p:sp>
      <p:sp>
        <p:nvSpPr>
          <p:cNvPr id="22" name="Text 18"/>
          <p:cNvSpPr/>
          <p:nvPr/>
        </p:nvSpPr>
        <p:spPr>
          <a:xfrm>
            <a:off x="3593306" y="6529507"/>
            <a:ext cx="8999101" cy="666512"/>
          </a:xfrm>
          <a:prstGeom prst="rect">
            <a:avLst/>
          </a:prstGeom>
          <a:noFill/>
          <a:ln/>
        </p:spPr>
        <p:txBody>
          <a:bodyPr wrap="square" rtlCol="0" anchor="t"/>
          <a:lstStyle/>
          <a:p>
            <a:pPr marL="0" indent="0" algn="l">
              <a:lnSpc>
                <a:spcPts val="2624"/>
              </a:lnSpc>
              <a:buNone/>
            </a:pPr>
            <a:r>
              <a:rPr lang="en-US" sz="1600" dirty="0"/>
              <a:t>Load the imported data into Power BI by clicking "Close &amp; Apply."</a:t>
            </a:r>
            <a:endParaRPr lang="en-US" sz="1750" dirty="0"/>
          </a:p>
        </p:txBody>
      </p:sp>
      <p:pic>
        <p:nvPicPr>
          <p:cNvPr id="27" name="Picture 26">
            <a:extLst>
              <a:ext uri="{FF2B5EF4-FFF2-40B4-BE49-F238E27FC236}">
                <a16:creationId xmlns:a16="http://schemas.microsoft.com/office/drawing/2014/main" id="{76FDD31E-5E2D-4678-3A00-1C032EA645D4}"/>
              </a:ext>
            </a:extLst>
          </p:cNvPr>
          <p:cNvPicPr>
            <a:picLocks noChangeAspect="1"/>
          </p:cNvPicPr>
          <p:nvPr/>
        </p:nvPicPr>
        <p:blipFill>
          <a:blip r:embed="rId5">
            <a:alphaModFix amt="11000"/>
          </a:blip>
          <a:stretch>
            <a:fillRect/>
          </a:stretch>
        </p:blipFill>
        <p:spPr>
          <a:xfrm>
            <a:off x="0" y="0"/>
            <a:ext cx="14630400" cy="822960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p:cNvPicPr>
            <a:picLocks noChangeAspect="1"/>
          </p:cNvPicPr>
          <p:nvPr/>
        </p:nvPicPr>
        <p:blipFill>
          <a:blip r:embed="rId4">
            <a:alphaModFix amt="5000"/>
          </a:blip>
          <a:srcRect/>
          <a:stretch/>
        </p:blipFill>
        <p:spPr>
          <a:xfrm>
            <a:off x="-33453" y="0"/>
            <a:ext cx="14630399" cy="8229600"/>
          </a:xfrm>
          <a:prstGeom prst="rect">
            <a:avLst/>
          </a:prstGeom>
        </p:spPr>
      </p:pic>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r>
              <a:rPr lang="en-IN" sz="7200" dirty="0">
                <a:solidFill>
                  <a:srgbClr val="AE8625"/>
                </a:solidFill>
              </a:rPr>
              <a:t>Visualizations Using </a:t>
            </a:r>
          </a:p>
          <a:p>
            <a:pPr marL="0" indent="0" algn="ctr">
              <a:lnSpc>
                <a:spcPts val="4374"/>
              </a:lnSpc>
              <a:buNone/>
            </a:pPr>
            <a:endParaRPr lang="en-IN" sz="7200" dirty="0">
              <a:solidFill>
                <a:srgbClr val="AE8625"/>
              </a:solidFill>
            </a:endParaRPr>
          </a:p>
          <a:p>
            <a:pPr marL="0" indent="0" algn="ctr">
              <a:lnSpc>
                <a:spcPts val="4374"/>
              </a:lnSpc>
              <a:buNone/>
            </a:pPr>
            <a:r>
              <a:rPr lang="en-IN" sz="7200" b="1" i="1" u="sng" dirty="0">
                <a:solidFill>
                  <a:srgbClr val="AE8625"/>
                </a:solidFill>
                <a:effectLst>
                  <a:outerShdw blurRad="38100" dist="38100" dir="2700000" algn="tl">
                    <a:srgbClr val="000000">
                      <a:alpha val="43137"/>
                    </a:srgbClr>
                  </a:outerShdw>
                </a:effectLst>
              </a:rPr>
              <a:t>POWER BI</a:t>
            </a: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spTree>
    <p:extLst>
      <p:ext uri="{BB962C8B-B14F-4D97-AF65-F5344CB8AC3E}">
        <p14:creationId xmlns:p14="http://schemas.microsoft.com/office/powerpoint/2010/main" val="10913738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6" name="Text 2"/>
          <p:cNvSpPr/>
          <p:nvPr/>
        </p:nvSpPr>
        <p:spPr>
          <a:xfrm>
            <a:off x="2037993" y="3045619"/>
            <a:ext cx="10451373" cy="2657951"/>
          </a:xfrm>
          <a:prstGeom prst="rect">
            <a:avLst/>
          </a:prstGeom>
          <a:noFill/>
          <a:ln/>
        </p:spPr>
        <p:txBody>
          <a:bodyPr wrap="none" rtlCol="0" anchor="t"/>
          <a:lstStyle/>
          <a:p>
            <a:pPr marL="0" indent="0" algn="ctr">
              <a:lnSpc>
                <a:spcPts val="4374"/>
              </a:lnSpc>
              <a:buNone/>
            </a:pPr>
            <a:r>
              <a:rPr lang="en-US" sz="4800" i="1" u="sng" dirty="0">
                <a:solidFill>
                  <a:srgbClr val="AE8625"/>
                </a:solidFill>
                <a:effectLst>
                  <a:outerShdw blurRad="38100" dist="38100" dir="2700000" algn="tl">
                    <a:srgbClr val="000000">
                      <a:alpha val="43137"/>
                    </a:srgbClr>
                  </a:outerShdw>
                </a:effectLst>
              </a:rPr>
              <a:t>How effective is NREGA in providing employment </a:t>
            </a:r>
          </a:p>
          <a:p>
            <a:pPr marL="0" indent="0" algn="ctr">
              <a:lnSpc>
                <a:spcPts val="4374"/>
              </a:lnSpc>
              <a:buNone/>
            </a:pPr>
            <a:r>
              <a:rPr lang="en-US" sz="4800" i="1" u="sng" dirty="0">
                <a:solidFill>
                  <a:srgbClr val="AE8625"/>
                </a:solidFill>
                <a:effectLst>
                  <a:outerShdw blurRad="38100" dist="38100" dir="2700000" algn="tl">
                    <a:srgbClr val="000000">
                      <a:alpha val="43137"/>
                    </a:srgbClr>
                  </a:outerShdw>
                </a:effectLst>
              </a:rPr>
              <a:t>opportunities to rural households?</a:t>
            </a: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10" name="Picture 9">
            <a:extLst>
              <a:ext uri="{FF2B5EF4-FFF2-40B4-BE49-F238E27FC236}">
                <a16:creationId xmlns:a16="http://schemas.microsoft.com/office/drawing/2014/main" id="{0ACACD0E-AA24-37CC-1139-D2FDA43D8013}"/>
              </a:ext>
            </a:extLst>
          </p:cNvPr>
          <p:cNvPicPr>
            <a:picLocks noChangeAspect="1"/>
          </p:cNvPicPr>
          <p:nvPr/>
        </p:nvPicPr>
        <p:blipFill>
          <a:blip r:embed="rId4">
            <a:alphaModFix amt="20000"/>
          </a:blip>
          <a:stretch>
            <a:fillRect/>
          </a:stretch>
        </p:blipFill>
        <p:spPr>
          <a:xfrm>
            <a:off x="11152" y="0"/>
            <a:ext cx="14630400" cy="8753707"/>
          </a:xfrm>
          <a:prstGeom prst="rect">
            <a:avLst/>
          </a:prstGeom>
        </p:spPr>
      </p:pic>
    </p:spTree>
    <p:extLst>
      <p:ext uri="{BB962C8B-B14F-4D97-AF65-F5344CB8AC3E}">
        <p14:creationId xmlns:p14="http://schemas.microsoft.com/office/powerpoint/2010/main" val="3726777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endParaRPr lang="en-US" sz="7200" b="1" i="1" u="sng" dirty="0">
              <a:solidFill>
                <a:srgbClr val="AE8625"/>
              </a:solidFill>
              <a:effectLst>
                <a:outerShdw blurRad="38100" dist="38100" dir="2700000" algn="tl">
                  <a:srgbClr val="000000">
                    <a:alpha val="43137"/>
                  </a:srgbClr>
                </a:outerShdw>
              </a:effectLst>
            </a:endParaRP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8" name="Picture 7">
            <a:extLst>
              <a:ext uri="{FF2B5EF4-FFF2-40B4-BE49-F238E27FC236}">
                <a16:creationId xmlns:a16="http://schemas.microsoft.com/office/drawing/2014/main" id="{DD6AD4F2-F269-9C14-6DDB-EBAC0B2950D9}"/>
              </a:ext>
            </a:extLst>
          </p:cNvPr>
          <p:cNvPicPr>
            <a:picLocks noChangeAspect="1"/>
          </p:cNvPicPr>
          <p:nvPr/>
        </p:nvPicPr>
        <p:blipFill>
          <a:blip r:embed="rId4"/>
          <a:stretch>
            <a:fillRect/>
          </a:stretch>
        </p:blipFill>
        <p:spPr>
          <a:xfrm>
            <a:off x="1137375" y="690084"/>
            <a:ext cx="12355649" cy="68494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0931931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453" y="0"/>
            <a:ext cx="14630400" cy="8229600"/>
          </a:xfrm>
          <a:prstGeom prst="rect">
            <a:avLst/>
          </a:prstGeom>
          <a:solidFill>
            <a:srgbClr val="1B1C1D"/>
          </a:solidFill>
          <a:ln/>
        </p:spPr>
      </p:sp>
      <p:sp>
        <p:nvSpPr>
          <p:cNvPr id="6" name="Text 2"/>
          <p:cNvSpPr/>
          <p:nvPr/>
        </p:nvSpPr>
        <p:spPr>
          <a:xfrm>
            <a:off x="2037993" y="3045619"/>
            <a:ext cx="10451373" cy="555427"/>
          </a:xfrm>
          <a:prstGeom prst="rect">
            <a:avLst/>
          </a:prstGeom>
          <a:noFill/>
          <a:ln/>
        </p:spPr>
        <p:txBody>
          <a:bodyPr wrap="none" rtlCol="0" anchor="t"/>
          <a:lstStyle/>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Are there regional disparities in the </a:t>
            </a:r>
          </a:p>
          <a:p>
            <a:pPr marL="0" indent="0" algn="ctr">
              <a:lnSpc>
                <a:spcPts val="4374"/>
              </a:lnSpc>
              <a:buNone/>
            </a:pPr>
            <a:r>
              <a:rPr lang="en-US" sz="4800" b="1" i="1" u="sng" dirty="0">
                <a:solidFill>
                  <a:srgbClr val="AE8625"/>
                </a:solidFill>
                <a:effectLst>
                  <a:outerShdw blurRad="38100" dist="38100" dir="2700000" algn="tl">
                    <a:srgbClr val="000000">
                      <a:alpha val="43137"/>
                    </a:srgbClr>
                  </a:outerShdw>
                </a:effectLst>
              </a:rPr>
              <a:t>implementation and outcomes of the scheme?</a:t>
            </a:r>
          </a:p>
        </p:txBody>
      </p:sp>
      <p:sp>
        <p:nvSpPr>
          <p:cNvPr id="7" name="Text 3"/>
          <p:cNvSpPr/>
          <p:nvPr/>
        </p:nvSpPr>
        <p:spPr>
          <a:xfrm>
            <a:off x="2037992" y="3850958"/>
            <a:ext cx="10652095" cy="2159550"/>
          </a:xfrm>
          <a:prstGeom prst="rect">
            <a:avLst/>
          </a:prstGeom>
          <a:noFill/>
          <a:ln/>
        </p:spPr>
        <p:txBody>
          <a:bodyPr wrap="square" rtlCol="0" anchor="t"/>
          <a:lstStyle/>
          <a:p>
            <a:pPr marL="0" indent="0" algn="just">
              <a:lnSpc>
                <a:spcPts val="2624"/>
              </a:lnSpc>
              <a:buNone/>
            </a:pPr>
            <a:endParaRPr lang="en-US" sz="2000" dirty="0"/>
          </a:p>
        </p:txBody>
      </p:sp>
      <p:pic>
        <p:nvPicPr>
          <p:cNvPr id="8" name="Picture 7">
            <a:extLst>
              <a:ext uri="{FF2B5EF4-FFF2-40B4-BE49-F238E27FC236}">
                <a16:creationId xmlns:a16="http://schemas.microsoft.com/office/drawing/2014/main" id="{E2AA0413-9061-F7C3-A7C7-30DE1C28C327}"/>
              </a:ext>
            </a:extLst>
          </p:cNvPr>
          <p:cNvPicPr>
            <a:picLocks noChangeAspect="1"/>
          </p:cNvPicPr>
          <p:nvPr/>
        </p:nvPicPr>
        <p:blipFill>
          <a:blip r:embed="rId4">
            <a:alphaModFix amt="20000"/>
          </a:blip>
          <a:stretch>
            <a:fillRect/>
          </a:stretch>
        </p:blipFill>
        <p:spPr>
          <a:xfrm>
            <a:off x="-33453" y="100362"/>
            <a:ext cx="14663853" cy="8697950"/>
          </a:xfrm>
          <a:prstGeom prst="rect">
            <a:avLst/>
          </a:prstGeom>
        </p:spPr>
      </p:pic>
    </p:spTree>
    <p:extLst>
      <p:ext uri="{BB962C8B-B14F-4D97-AF65-F5344CB8AC3E}">
        <p14:creationId xmlns:p14="http://schemas.microsoft.com/office/powerpoint/2010/main" val="355585198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Parallax</Template>
  <TotalTime>430</TotalTime>
  <Words>450</Words>
  <Application>Microsoft Office PowerPoint</Application>
  <PresentationFormat>Custom</PresentationFormat>
  <Paragraphs>70</Paragraphs>
  <Slides>18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Corbel</vt:lpstr>
      <vt:lpstr>Prata</vt:lpstr>
      <vt:lpstr>Raleway</vt:lpstr>
      <vt:lpstr>Parallax</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manya bajaj</cp:lastModifiedBy>
  <cp:revision>3</cp:revision>
  <dcterms:created xsi:type="dcterms:W3CDTF">2024-06-04T18:58:28Z</dcterms:created>
  <dcterms:modified xsi:type="dcterms:W3CDTF">2024-06-22T16:48:46Z</dcterms:modified>
</cp:coreProperties>
</file>